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3" r:id="rId2"/>
    <p:sldId id="467" r:id="rId3"/>
    <p:sldId id="463" r:id="rId4"/>
    <p:sldId id="468" r:id="rId5"/>
    <p:sldId id="465" r:id="rId6"/>
    <p:sldId id="464" r:id="rId7"/>
    <p:sldId id="472" r:id="rId8"/>
  </p:sldIdLst>
  <p:sldSz cx="9144000" cy="5143500" type="screen16x9"/>
  <p:notesSz cx="6858000" cy="9144000"/>
  <p:defaultTextStyle>
    <a:defPPr>
      <a:defRPr lang="en-US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orbes, Barbara" initials="FB" lastIdx="64" clrIdx="0">
    <p:extLst>
      <p:ext uri="{19B8F6BF-5375-455C-9EA6-DF929625EA0E}">
        <p15:presenceInfo xmlns:p15="http://schemas.microsoft.com/office/powerpoint/2012/main" userId="S-1-5-21-2141872816-1460668028-1419195053-437553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AFA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916" autoAdjust="0"/>
    <p:restoredTop sz="92597" autoAdjust="0"/>
  </p:normalViewPr>
  <p:slideViewPr>
    <p:cSldViewPr snapToGrid="0" snapToObjects="1">
      <p:cViewPr varScale="1">
        <p:scale>
          <a:sx n="86" d="100"/>
          <a:sy n="86" d="100"/>
        </p:scale>
        <p:origin x="1603" y="67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76" d="100"/>
          <a:sy n="76" d="100"/>
        </p:scale>
        <p:origin x="2918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="" xmlns:a16="http://schemas.microsoft.com/office/drawing/2014/main" id="{EE9303DC-0610-794A-9E49-CD7B505D89F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9CF6D8E4-9DC0-4346-913E-6BFDC509364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EC67F500-2842-8243-A6ED-6AE6C54F8A9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CDD92D-72D8-5641-9F81-8D6955C416E3}" type="slidenum">
              <a:rPr lang="en-US" smtClean="0"/>
              <a:t>‹#›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="" xmlns:a16="http://schemas.microsoft.com/office/drawing/2014/main" id="{4E3F9A96-ED38-B341-A1D7-587A1E33092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5A8D94-0AEB-B54C-8BA0-E098400A1DA5}" type="datetimeFigureOut">
              <a:rPr lang="en-US" smtClean="0"/>
              <a:t>10/25/2019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3427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E01139-8BD4-D34E-8CF2-7AC7AAAE1A33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EA69C2-4CC9-0742-8146-D5562F84C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1162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EA69C2-4CC9-0742-8146-D5562F84C21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1011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EA69C2-4CC9-0742-8146-D5562F84C21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8456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EA69C2-4CC9-0742-8146-D5562F84C21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585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EA69C2-4CC9-0742-8146-D5562F84C21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7783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EA69C2-4CC9-0742-8146-D5562F84C21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1268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EA69C2-4CC9-0742-8146-D5562F84C21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2820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EA69C2-4CC9-0742-8146-D5562F84C21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6125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Placeholder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806"/>
            <a:ext cx="9144000" cy="369738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1530" y="728662"/>
            <a:ext cx="4033010" cy="1571623"/>
          </a:xfrm>
        </p:spPr>
        <p:txBody>
          <a:bodyPr lIns="0" tIns="0" rIns="0" bIns="0" anchor="b">
            <a:noAutofit/>
          </a:bodyPr>
          <a:lstStyle>
            <a:lvl1pPr algn="l">
              <a:defRPr sz="3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1530" y="2476501"/>
            <a:ext cx="4033010" cy="397695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sz="1100">
                <a:solidFill>
                  <a:schemeClr val="bg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386" y="4104447"/>
            <a:ext cx="1933099" cy="614725"/>
          </a:xfrm>
          <a:prstGeom prst="rect">
            <a:avLst/>
          </a:prstGeom>
        </p:spPr>
      </p:pic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47684" y="4831559"/>
            <a:ext cx="3086100" cy="121088"/>
          </a:xfrm>
        </p:spPr>
        <p:txBody>
          <a:bodyPr/>
          <a:lstStyle/>
          <a:p>
            <a:r>
              <a:rPr lang="en-US" dirty="0"/>
              <a:t>© 2019 SS&amp;C Technologies. Confidential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67E31FF9-5C09-5043-84E0-AD835591AD34}"/>
              </a:ext>
            </a:extLst>
          </p:cNvPr>
          <p:cNvSpPr txBox="1"/>
          <p:nvPr userDrawn="1"/>
        </p:nvSpPr>
        <p:spPr>
          <a:xfrm>
            <a:off x="-565265" y="2360815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US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1341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2019 SS&amp;C Technologies. Confidential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F9618-3691-9446-B2AE-5835B07B52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515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777" y="392562"/>
            <a:ext cx="4105829" cy="63698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777" y="1327197"/>
            <a:ext cx="4105829" cy="318904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2019 SS&amp;C Technologies. Confidential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F9618-3691-9446-B2AE-5835B07B52B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5043487" y="205284"/>
            <a:ext cx="4100513" cy="4285706"/>
          </a:xfrm>
        </p:spPr>
        <p:txBody>
          <a:bodyPr/>
          <a:lstStyle>
            <a:lvl1pPr marL="0" indent="0">
              <a:buNone/>
              <a:defRPr sz="1400"/>
            </a:lvl1pPr>
          </a:lstStyle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731948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0776" y="1327402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27402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2019 SS&amp;C Technologies. Confidential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F9618-3691-9446-B2AE-5835B07B52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28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2019 SS&amp;C Technologies. Confidential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F9618-3691-9446-B2AE-5835B07B52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46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2690217" y="2822653"/>
            <a:ext cx="3763566" cy="1401366"/>
          </a:xfrm>
        </p:spPr>
        <p:txBody>
          <a:bodyPr/>
          <a:lstStyle>
            <a:lvl1pPr marL="0" indent="0" algn="ctr">
              <a:buNone/>
              <a:defRPr sz="1400" baseline="0"/>
            </a:lvl1pPr>
            <a:lvl2pPr marL="342900" indent="0" algn="ctr">
              <a:buNone/>
              <a:defRPr sz="14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400"/>
            </a:lvl4pPr>
            <a:lvl5pPr marL="1371600" indent="0" algn="ctr">
              <a:buNone/>
              <a:defRPr sz="1400"/>
            </a:lvl5pPr>
          </a:lstStyle>
          <a:p>
            <a:pPr lvl="0"/>
            <a:r>
              <a:rPr lang="en-US" dirty="0"/>
              <a:t>Contact information</a:t>
            </a:r>
            <a:br>
              <a:rPr lang="en-US" dirty="0"/>
            </a:br>
            <a:r>
              <a:rPr lang="en-US" dirty="0"/>
              <a:t>goes here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0683" y="1697289"/>
            <a:ext cx="2583684" cy="821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754018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0777" y="392562"/>
            <a:ext cx="6818711" cy="636985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0777" y="1327197"/>
            <a:ext cx="6818711" cy="326350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47684" y="4831559"/>
            <a:ext cx="3086100" cy="12108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marL="0" marR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© 2019 SS&amp;C Technologies. Confidential</a:t>
            </a:r>
          </a:p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21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/>
          </a:p>
        </p:txBody>
      </p:sp>
      <p:sp>
        <p:nvSpPr>
          <p:cNvPr id="9" name="Parallelogram 8"/>
          <p:cNvSpPr/>
          <p:nvPr/>
        </p:nvSpPr>
        <p:spPr>
          <a:xfrm>
            <a:off x="7093641" y="0"/>
            <a:ext cx="1466194" cy="216000"/>
          </a:xfrm>
          <a:prstGeom prst="parallelogram">
            <a:avLst>
              <a:gd name="adj" fmla="val 72442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66875" y="7985"/>
            <a:ext cx="266909" cy="197299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fld id="{038F9618-3691-9446-B2AE-5835B07B52B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-3602997" y="7985"/>
            <a:ext cx="1133907" cy="1620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4793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6" r:id="rId3"/>
    <p:sldLayoutId id="2147483652" r:id="rId4"/>
    <p:sldLayoutId id="2147483654" r:id="rId5"/>
    <p:sldLayoutId id="2147483657" r:id="rId6"/>
  </p:sldLayoutIdLst>
  <p:hf sldNum="0"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400" kern="1200">
          <a:solidFill>
            <a:schemeClr val="accent5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100000"/>
        </a:lnSpc>
        <a:spcBef>
          <a:spcPts val="750"/>
        </a:spcBef>
        <a:spcAft>
          <a:spcPts val="225"/>
        </a:spcAft>
        <a:buFont typeface="Arial"/>
        <a:buChar char="•"/>
        <a:defRPr sz="1800" kern="1200">
          <a:solidFill>
            <a:schemeClr val="accent6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100000"/>
        </a:lnSpc>
        <a:spcBef>
          <a:spcPts val="375"/>
        </a:spcBef>
        <a:spcAft>
          <a:spcPts val="225"/>
        </a:spcAft>
        <a:buFont typeface="Arial"/>
        <a:buChar char="•"/>
        <a:defRPr sz="1700" kern="1200">
          <a:solidFill>
            <a:schemeClr val="accent6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100000"/>
        </a:lnSpc>
        <a:spcBef>
          <a:spcPts val="375"/>
        </a:spcBef>
        <a:spcAft>
          <a:spcPts val="225"/>
        </a:spcAft>
        <a:buFont typeface="Arial"/>
        <a:buChar char="•"/>
        <a:defRPr sz="1500" kern="1200">
          <a:solidFill>
            <a:schemeClr val="accent6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100000"/>
        </a:lnSpc>
        <a:spcBef>
          <a:spcPts val="375"/>
        </a:spcBef>
        <a:spcAft>
          <a:spcPts val="225"/>
        </a:spcAft>
        <a:buFont typeface="Arial"/>
        <a:buChar char="•"/>
        <a:defRPr sz="1400" kern="1200">
          <a:solidFill>
            <a:schemeClr val="accent6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100000"/>
        </a:lnSpc>
        <a:spcBef>
          <a:spcPts val="375"/>
        </a:spcBef>
        <a:spcAft>
          <a:spcPts val="225"/>
        </a:spcAft>
        <a:buFont typeface="Arial"/>
        <a:buChar char="•"/>
        <a:defRPr sz="1400" kern="1200">
          <a:solidFill>
            <a:schemeClr val="accent6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Distribution Service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777" y="960119"/>
            <a:ext cx="8389064" cy="3625735"/>
          </a:xfrm>
        </p:spPr>
        <p:txBody>
          <a:bodyPr/>
          <a:lstStyle/>
          <a:p>
            <a:pPr marL="0" indent="0">
              <a:buNone/>
            </a:pPr>
            <a:r>
              <a:rPr lang="en-US" sz="1500" dirty="0">
                <a:solidFill>
                  <a:schemeClr val="accent1"/>
                </a:solidFill>
              </a:rPr>
              <a:t>Utilize DST Systems’ Rollover Distribution Service to facilitate distributions to existing IRAs. </a:t>
            </a:r>
            <a:br>
              <a:rPr lang="en-US" sz="1500" dirty="0">
                <a:solidFill>
                  <a:schemeClr val="accent1"/>
                </a:solidFill>
              </a:rPr>
            </a:br>
            <a:r>
              <a:rPr lang="en-US" sz="1500" dirty="0">
                <a:solidFill>
                  <a:schemeClr val="accent1"/>
                </a:solidFill>
              </a:rPr>
              <a:t>The Rollover Distribution Platform provides two pathways to enable this process</a:t>
            </a:r>
            <a:r>
              <a:rPr lang="en-US" sz="1500" dirty="0" smtClean="0">
                <a:solidFill>
                  <a:schemeClr val="accent1"/>
                </a:solidFill>
              </a:rPr>
              <a:t>.</a:t>
            </a:r>
          </a:p>
        </p:txBody>
      </p:sp>
      <p:grpSp>
        <p:nvGrpSpPr>
          <p:cNvPr id="29" name="Group 28">
            <a:extLst>
              <a:ext uri="{FF2B5EF4-FFF2-40B4-BE49-F238E27FC236}">
                <a16:creationId xmlns="" xmlns:a16="http://schemas.microsoft.com/office/drawing/2014/main" id="{6B0CA69C-9C3B-9D48-9FE6-5CD9B40F632D}"/>
              </a:ext>
            </a:extLst>
          </p:cNvPr>
          <p:cNvGrpSpPr/>
          <p:nvPr/>
        </p:nvGrpSpPr>
        <p:grpSpPr>
          <a:xfrm>
            <a:off x="2020200" y="1968250"/>
            <a:ext cx="2377440" cy="2340595"/>
            <a:chOff x="487361" y="1624080"/>
            <a:chExt cx="2377440" cy="2340595"/>
          </a:xfrm>
        </p:grpSpPr>
        <p:sp>
          <p:nvSpPr>
            <p:cNvPr id="30" name="Text Placeholder 3">
              <a:extLst>
                <a:ext uri="{FF2B5EF4-FFF2-40B4-BE49-F238E27FC236}">
                  <a16:creationId xmlns="" xmlns:a16="http://schemas.microsoft.com/office/drawing/2014/main" id="{CC6C2F0D-3813-1C4C-B68D-55467F7D8F51}"/>
                </a:ext>
              </a:extLst>
            </p:cNvPr>
            <p:cNvSpPr txBox="1">
              <a:spLocks/>
            </p:cNvSpPr>
            <p:nvPr/>
          </p:nvSpPr>
          <p:spPr>
            <a:xfrm>
              <a:off x="487361" y="1624080"/>
              <a:ext cx="2377440" cy="2340595"/>
            </a:xfrm>
            <a:prstGeom prst="rect">
              <a:avLst/>
            </a:prstGeom>
            <a:ln w="38100">
              <a:solidFill>
                <a:schemeClr val="tx2">
                  <a:lumMod val="20000"/>
                  <a:lumOff val="80000"/>
                </a:schemeClr>
              </a:solidFill>
              <a:miter lim="800000"/>
            </a:ln>
          </p:spPr>
          <p:txBody>
            <a:bodyPr lIns="182880" tIns="1005840" rIns="182880" bIns="91440"/>
            <a:lstStyle>
              <a:lvl1pPr marL="0" marR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tx2"/>
                </a:buClr>
                <a:buSzPct val="105000"/>
                <a:buFont typeface="Arial"/>
                <a:buNone/>
                <a:tabLst/>
                <a:defRPr lang="en-US" sz="2800" b="0" i="1" kern="1200" cap="all" dirty="0" smtClean="0">
                  <a:solidFill>
                    <a:srgbClr val="000000"/>
                  </a:solidFill>
                  <a:latin typeface="Roboto Light"/>
                  <a:ea typeface="+mj-ea"/>
                  <a:cs typeface="Roboto Light"/>
                </a:defRPr>
              </a:lvl1pPr>
              <a:lvl2pPr marL="0" marR="0" indent="0" algn="l" defTabSz="914400" rtl="0" eaLnBrk="1" fontAlgn="auto" latinLnBrk="0" hangingPunct="1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Clr>
                  <a:schemeClr val="tx2"/>
                </a:buClr>
                <a:buSzPct val="105000"/>
                <a:buFont typeface="Arial"/>
                <a:buNone/>
                <a:tabLst/>
                <a:defRPr sz="1600" kern="1200">
                  <a:solidFill>
                    <a:srgbClr val="000000"/>
                  </a:solidFill>
                  <a:latin typeface="Roboto Light"/>
                  <a:ea typeface="+mn-ea"/>
                  <a:cs typeface="Roboto Light"/>
                </a:defRPr>
              </a:lvl2pPr>
              <a:lvl3pPr marL="365760" marR="0" indent="-182880" algn="l" defTabSz="914400" rtl="0" eaLnBrk="1" fontAlgn="auto" latinLnBrk="0" hangingPunct="1">
                <a:lnSpc>
                  <a:spcPct val="100000"/>
                </a:lnSpc>
                <a:spcBef>
                  <a:spcPts val="800"/>
                </a:spcBef>
                <a:spcAft>
                  <a:spcPts val="0"/>
                </a:spcAft>
                <a:buClr>
                  <a:schemeClr val="tx2"/>
                </a:buClr>
                <a:buSzPct val="105000"/>
                <a:buFont typeface="Arial"/>
                <a:buChar char="•"/>
                <a:tabLst/>
                <a:defRPr sz="1600" kern="1200">
                  <a:solidFill>
                    <a:srgbClr val="000000"/>
                  </a:solidFill>
                  <a:latin typeface="Roboto Light"/>
                  <a:ea typeface="+mn-ea"/>
                  <a:cs typeface="Roboto Light"/>
                </a:defRPr>
              </a:lvl3pPr>
              <a:lvl4pPr marL="548640" marR="0" indent="-182880" algn="l" defTabSz="914400" rtl="0" eaLnBrk="1" fontAlgn="auto" latinLnBrk="0" hangingPunct="1">
                <a:lnSpc>
                  <a:spcPct val="100000"/>
                </a:lnSpc>
                <a:spcBef>
                  <a:spcPts val="800"/>
                </a:spcBef>
                <a:spcAft>
                  <a:spcPts val="0"/>
                </a:spcAft>
                <a:buClr>
                  <a:schemeClr val="tx2"/>
                </a:buClr>
                <a:buSzPct val="105000"/>
                <a:buFont typeface="Arial"/>
                <a:buChar char="•"/>
                <a:tabLst/>
                <a:defRPr sz="1600" kern="1200">
                  <a:solidFill>
                    <a:srgbClr val="000000"/>
                  </a:solidFill>
                  <a:latin typeface="Roboto Light"/>
                  <a:ea typeface="+mn-ea"/>
                  <a:cs typeface="Roboto Light"/>
                </a:defRPr>
              </a:lvl4pPr>
              <a:lvl5pPr marL="731520" marR="0" indent="-182880" algn="l" defTabSz="914400" rtl="0" eaLnBrk="1" fontAlgn="auto" latinLnBrk="0" hangingPunct="1">
                <a:lnSpc>
                  <a:spcPct val="100000"/>
                </a:lnSpc>
                <a:spcBef>
                  <a:spcPts val="800"/>
                </a:spcBef>
                <a:spcAft>
                  <a:spcPts val="0"/>
                </a:spcAft>
                <a:buClr>
                  <a:schemeClr val="tx2"/>
                </a:buClr>
                <a:buSzPct val="105000"/>
                <a:buFont typeface="Arial"/>
                <a:buChar char="•"/>
                <a:tabLst/>
                <a:defRPr sz="1600" kern="1200">
                  <a:solidFill>
                    <a:srgbClr val="000000"/>
                  </a:solidFill>
                  <a:latin typeface="Roboto Light"/>
                  <a:ea typeface="+mn-ea"/>
                  <a:cs typeface="Roboto Light"/>
                </a:defRPr>
              </a:lvl5pPr>
              <a:lvl6pPr marL="457200" marR="0" indent="-228600" algn="l" defTabSz="914400" rtl="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Tx/>
                <a:buSzPct val="90000"/>
                <a:buFont typeface="+mj-lt"/>
                <a:buAutoNum type="alphaLcPeriod"/>
                <a:tabLst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685800" marR="0" indent="-228600" algn="l" defTabSz="914400" rtl="0" eaLnBrk="1" fontAlgn="auto" latinLnBrk="0" hangingPunct="1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Clr>
                  <a:srgbClr val="51626F"/>
                </a:buClr>
                <a:buSzPct val="90000"/>
                <a:buFont typeface="+mj-lt"/>
                <a:buAutoNum type="romanLcPeriod"/>
                <a:tabLst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Aft>
                  <a:spcPts val="600"/>
                </a:spcAft>
              </a:pPr>
              <a:r>
                <a:rPr lang="en-US" sz="1600" i="0" cap="none" dirty="0">
                  <a:solidFill>
                    <a:schemeClr val="accent5"/>
                  </a:solidFill>
                  <a:latin typeface="Arial Regular"/>
                </a:rPr>
                <a:t>1. Call Center </a:t>
              </a:r>
            </a:p>
            <a:p>
              <a:pPr algn="ctr">
                <a:spcAft>
                  <a:spcPts val="600"/>
                </a:spcAft>
                <a:defRPr/>
              </a:pPr>
              <a:r>
                <a:rPr lang="en-US" sz="900" i="0" cap="none" dirty="0" smtClean="0">
                  <a:latin typeface="Arial Regular"/>
                  <a:ea typeface="Roboto Medium" panose="02000000000000000000" pitchFamily="2" charset="0"/>
                  <a:cs typeface="Roboto Medium" panose="02000000000000000000" pitchFamily="2" charset="0"/>
                </a:rPr>
                <a:t>Service </a:t>
              </a:r>
              <a:r>
                <a:rPr lang="en-US" sz="900" i="0" cap="none" dirty="0">
                  <a:latin typeface="Arial Regular"/>
                  <a:ea typeface="Roboto Medium" panose="02000000000000000000" pitchFamily="2" charset="0"/>
                  <a:cs typeface="Roboto Medium" panose="02000000000000000000" pitchFamily="2" charset="0"/>
                </a:rPr>
                <a:t>Rep </a:t>
              </a:r>
              <a:r>
                <a:rPr lang="en-US" sz="900" i="0" cap="none" dirty="0">
                  <a:latin typeface="Arial Regular"/>
                  <a:ea typeface="Roboto Medium" panose="02000000000000000000" pitchFamily="2" charset="0"/>
                </a:rPr>
                <a:t>fields </a:t>
              </a:r>
              <a:r>
                <a:rPr lang="en-US" sz="900" i="0" cap="none" dirty="0">
                  <a:solidFill>
                    <a:schemeClr val="tx1"/>
                  </a:solidFill>
                  <a:latin typeface="Arial Regular"/>
                  <a:ea typeface="Roboto Medium" panose="02000000000000000000" pitchFamily="2" charset="0"/>
                </a:rPr>
                <a:t>a </a:t>
              </a:r>
              <a:r>
                <a:rPr lang="en-US" sz="900" i="0" cap="none" dirty="0">
                  <a:latin typeface="Arial Regular"/>
                  <a:ea typeface="Roboto Medium" panose="02000000000000000000" pitchFamily="2" charset="0"/>
                </a:rPr>
                <a:t>participant call, </a:t>
              </a:r>
              <a:r>
                <a:rPr lang="en-US" sz="900" i="0" cap="none" dirty="0">
                  <a:solidFill>
                    <a:schemeClr val="tx1"/>
                  </a:solidFill>
                  <a:latin typeface="Arial Regular"/>
                  <a:ea typeface="Roboto Light" panose="02000000000000000000" pitchFamily="2" charset="0"/>
                </a:rPr>
                <a:t>accesses the rollover distribution platform and assists the participant with initiating a </a:t>
              </a:r>
              <a:r>
                <a:rPr lang="en-US" sz="900" i="0" cap="none" dirty="0">
                  <a:solidFill>
                    <a:schemeClr val="tx1"/>
                  </a:solidFill>
                  <a:latin typeface="Arial Regular"/>
                  <a:ea typeface="Roboto Medium" panose="02000000000000000000" pitchFamily="2" charset="0"/>
                  <a:cs typeface="Roboto Medium" panose="02000000000000000000" pitchFamily="2" charset="0"/>
                </a:rPr>
                <a:t>rollover distribution to an existing IRA with an IRA </a:t>
              </a:r>
              <a:r>
                <a:rPr lang="en-US" sz="900" i="0" cap="none" dirty="0" smtClean="0">
                  <a:solidFill>
                    <a:schemeClr val="tx1"/>
                  </a:solidFill>
                  <a:latin typeface="Arial Regular"/>
                  <a:ea typeface="Roboto Medium" panose="02000000000000000000" pitchFamily="2" charset="0"/>
                  <a:cs typeface="Roboto Medium" panose="02000000000000000000" pitchFamily="2" charset="0"/>
                </a:rPr>
                <a:t>provider.</a:t>
              </a:r>
              <a:endParaRPr lang="en-US" sz="900" i="0" cap="none" dirty="0">
                <a:solidFill>
                  <a:schemeClr val="tx1"/>
                </a:solidFill>
                <a:latin typeface="Arial Regular"/>
                <a:ea typeface="Roboto Light" panose="02000000000000000000" pitchFamily="2" charset="0"/>
              </a:endParaRPr>
            </a:p>
          </p:txBody>
        </p:sp>
        <p:pic>
          <p:nvPicPr>
            <p:cNvPr id="31" name="Picture 30">
              <a:extLst>
                <a:ext uri="{FF2B5EF4-FFF2-40B4-BE49-F238E27FC236}">
                  <a16:creationId xmlns="" xmlns:a16="http://schemas.microsoft.com/office/drawing/2014/main" id="{725350EE-3372-864D-8945-DEED407C105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99890" y="1697395"/>
              <a:ext cx="952381" cy="952381"/>
            </a:xfrm>
            <a:prstGeom prst="rect">
              <a:avLst/>
            </a:prstGeom>
          </p:spPr>
        </p:pic>
      </p:grpSp>
      <p:grpSp>
        <p:nvGrpSpPr>
          <p:cNvPr id="32" name="Group 31">
            <a:extLst>
              <a:ext uri="{FF2B5EF4-FFF2-40B4-BE49-F238E27FC236}">
                <a16:creationId xmlns="" xmlns:a16="http://schemas.microsoft.com/office/drawing/2014/main" id="{4F397F94-2552-774C-96B9-442C07E1226E}"/>
              </a:ext>
            </a:extLst>
          </p:cNvPr>
          <p:cNvGrpSpPr/>
          <p:nvPr/>
        </p:nvGrpSpPr>
        <p:grpSpPr>
          <a:xfrm>
            <a:off x="4746360" y="1968250"/>
            <a:ext cx="2377440" cy="2362519"/>
            <a:chOff x="4879104" y="1602156"/>
            <a:chExt cx="2377440" cy="2362519"/>
          </a:xfrm>
        </p:grpSpPr>
        <p:sp>
          <p:nvSpPr>
            <p:cNvPr id="33" name="Text Placeholder 3">
              <a:extLst>
                <a:ext uri="{FF2B5EF4-FFF2-40B4-BE49-F238E27FC236}">
                  <a16:creationId xmlns="" xmlns:a16="http://schemas.microsoft.com/office/drawing/2014/main" id="{2EF45A45-EC44-6C40-BE46-F63F9EB863F9}"/>
                </a:ext>
              </a:extLst>
            </p:cNvPr>
            <p:cNvSpPr txBox="1">
              <a:spLocks/>
            </p:cNvSpPr>
            <p:nvPr/>
          </p:nvSpPr>
          <p:spPr>
            <a:xfrm>
              <a:off x="4879104" y="1624081"/>
              <a:ext cx="2377440" cy="2340594"/>
            </a:xfrm>
            <a:prstGeom prst="rect">
              <a:avLst/>
            </a:prstGeom>
            <a:ln w="38100">
              <a:solidFill>
                <a:schemeClr val="tx2">
                  <a:lumMod val="20000"/>
                  <a:lumOff val="80000"/>
                </a:schemeClr>
              </a:solidFill>
              <a:miter lim="800000"/>
            </a:ln>
          </p:spPr>
          <p:txBody>
            <a:bodyPr lIns="182880" tIns="1005840" rIns="182880" bIns="91440"/>
            <a:lstStyle>
              <a:lvl1pPr marL="0" marR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tx2"/>
                </a:buClr>
                <a:buSzPct val="105000"/>
                <a:buFont typeface="Arial"/>
                <a:buNone/>
                <a:tabLst/>
                <a:defRPr lang="en-US" sz="2800" b="0" i="1" kern="1200" cap="all" dirty="0" smtClean="0">
                  <a:solidFill>
                    <a:srgbClr val="000000"/>
                  </a:solidFill>
                  <a:latin typeface="Roboto Light"/>
                  <a:ea typeface="+mj-ea"/>
                  <a:cs typeface="Roboto Light"/>
                </a:defRPr>
              </a:lvl1pPr>
              <a:lvl2pPr marL="0" marR="0" indent="0" algn="l" defTabSz="914400" rtl="0" eaLnBrk="1" fontAlgn="auto" latinLnBrk="0" hangingPunct="1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Clr>
                  <a:schemeClr val="tx2"/>
                </a:buClr>
                <a:buSzPct val="105000"/>
                <a:buFont typeface="Arial"/>
                <a:buNone/>
                <a:tabLst/>
                <a:defRPr sz="1600" kern="1200">
                  <a:solidFill>
                    <a:srgbClr val="000000"/>
                  </a:solidFill>
                  <a:latin typeface="Roboto Light"/>
                  <a:ea typeface="+mn-ea"/>
                  <a:cs typeface="Roboto Light"/>
                </a:defRPr>
              </a:lvl2pPr>
              <a:lvl3pPr marL="365760" marR="0" indent="-182880" algn="l" defTabSz="914400" rtl="0" eaLnBrk="1" fontAlgn="auto" latinLnBrk="0" hangingPunct="1">
                <a:lnSpc>
                  <a:spcPct val="100000"/>
                </a:lnSpc>
                <a:spcBef>
                  <a:spcPts val="800"/>
                </a:spcBef>
                <a:spcAft>
                  <a:spcPts val="0"/>
                </a:spcAft>
                <a:buClr>
                  <a:schemeClr val="tx2"/>
                </a:buClr>
                <a:buSzPct val="105000"/>
                <a:buFont typeface="Arial"/>
                <a:buChar char="•"/>
                <a:tabLst/>
                <a:defRPr sz="1600" kern="1200">
                  <a:solidFill>
                    <a:srgbClr val="000000"/>
                  </a:solidFill>
                  <a:latin typeface="Roboto Light"/>
                  <a:ea typeface="+mn-ea"/>
                  <a:cs typeface="Roboto Light"/>
                </a:defRPr>
              </a:lvl3pPr>
              <a:lvl4pPr marL="548640" marR="0" indent="-182880" algn="l" defTabSz="914400" rtl="0" eaLnBrk="1" fontAlgn="auto" latinLnBrk="0" hangingPunct="1">
                <a:lnSpc>
                  <a:spcPct val="100000"/>
                </a:lnSpc>
                <a:spcBef>
                  <a:spcPts val="800"/>
                </a:spcBef>
                <a:spcAft>
                  <a:spcPts val="0"/>
                </a:spcAft>
                <a:buClr>
                  <a:schemeClr val="tx2"/>
                </a:buClr>
                <a:buSzPct val="105000"/>
                <a:buFont typeface="Arial"/>
                <a:buChar char="•"/>
                <a:tabLst/>
                <a:defRPr sz="1600" kern="1200">
                  <a:solidFill>
                    <a:srgbClr val="000000"/>
                  </a:solidFill>
                  <a:latin typeface="Roboto Light"/>
                  <a:ea typeface="+mn-ea"/>
                  <a:cs typeface="Roboto Light"/>
                </a:defRPr>
              </a:lvl4pPr>
              <a:lvl5pPr marL="731520" marR="0" indent="-182880" algn="l" defTabSz="914400" rtl="0" eaLnBrk="1" fontAlgn="auto" latinLnBrk="0" hangingPunct="1">
                <a:lnSpc>
                  <a:spcPct val="100000"/>
                </a:lnSpc>
                <a:spcBef>
                  <a:spcPts val="800"/>
                </a:spcBef>
                <a:spcAft>
                  <a:spcPts val="0"/>
                </a:spcAft>
                <a:buClr>
                  <a:schemeClr val="tx2"/>
                </a:buClr>
                <a:buSzPct val="105000"/>
                <a:buFont typeface="Arial"/>
                <a:buChar char="•"/>
                <a:tabLst/>
                <a:defRPr sz="1600" kern="1200">
                  <a:solidFill>
                    <a:srgbClr val="000000"/>
                  </a:solidFill>
                  <a:latin typeface="Roboto Light"/>
                  <a:ea typeface="+mn-ea"/>
                  <a:cs typeface="Roboto Light"/>
                </a:defRPr>
              </a:lvl5pPr>
              <a:lvl6pPr marL="457200" marR="0" indent="-228600" algn="l" defTabSz="914400" rtl="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Tx/>
                <a:buSzPct val="90000"/>
                <a:buFont typeface="+mj-lt"/>
                <a:buAutoNum type="alphaLcPeriod"/>
                <a:tabLst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685800" marR="0" indent="-228600" algn="l" defTabSz="914400" rtl="0" eaLnBrk="1" fontAlgn="auto" latinLnBrk="0" hangingPunct="1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Clr>
                  <a:srgbClr val="51626F"/>
                </a:buClr>
                <a:buSzPct val="90000"/>
                <a:buFont typeface="+mj-lt"/>
                <a:buAutoNum type="romanLcPeriod"/>
                <a:tabLst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Aft>
                  <a:spcPts val="600"/>
                </a:spcAft>
              </a:pPr>
              <a:r>
                <a:rPr lang="en-US" sz="1600" i="0" cap="none" dirty="0">
                  <a:solidFill>
                    <a:schemeClr val="accent5"/>
                  </a:solidFill>
                  <a:latin typeface="Arial Regular"/>
                </a:rPr>
                <a:t>2. Web (Self-Service)</a:t>
              </a:r>
              <a:endParaRPr lang="en-US" sz="1600" i="0" cap="none" dirty="0">
                <a:latin typeface="Arial Regular"/>
              </a:endParaRPr>
            </a:p>
            <a:p>
              <a:pPr algn="ctr">
                <a:spcAft>
                  <a:spcPts val="600"/>
                </a:spcAft>
                <a:defRPr/>
              </a:pPr>
              <a:r>
                <a:rPr lang="en-US" sz="900" i="0" cap="none" dirty="0" smtClean="0">
                  <a:solidFill>
                    <a:schemeClr val="tx1"/>
                  </a:solidFill>
                  <a:latin typeface="Arial Regular"/>
                  <a:ea typeface="Roboto Medium" panose="02000000000000000000" pitchFamily="2" charset="0"/>
                  <a:cs typeface="Roboto Medium" panose="02000000000000000000" pitchFamily="2" charset="0"/>
                </a:rPr>
                <a:t>Participant </a:t>
              </a:r>
              <a:r>
                <a:rPr lang="en-US" sz="900" i="0" cap="none" dirty="0">
                  <a:solidFill>
                    <a:schemeClr val="tx1"/>
                  </a:solidFill>
                  <a:latin typeface="Arial Regular"/>
                  <a:ea typeface="Roboto Light" panose="02000000000000000000" pitchFamily="2" charset="0"/>
                </a:rPr>
                <a:t>accesses the rollover distribution platform to initiate a </a:t>
              </a:r>
              <a:r>
                <a:rPr lang="en-US" sz="900" i="0" cap="none" dirty="0">
                  <a:solidFill>
                    <a:schemeClr val="tx1"/>
                  </a:solidFill>
                  <a:latin typeface="Arial Regular"/>
                  <a:ea typeface="Roboto Medium" panose="02000000000000000000" pitchFamily="2" charset="0"/>
                  <a:cs typeface="Roboto Medium" panose="02000000000000000000" pitchFamily="2" charset="0"/>
                </a:rPr>
                <a:t>rollover distribution to an existing IRA with an IRA provider on their </a:t>
              </a:r>
              <a:r>
                <a:rPr lang="en-US" sz="900" i="0" cap="none" dirty="0" smtClean="0">
                  <a:solidFill>
                    <a:schemeClr val="tx1"/>
                  </a:solidFill>
                  <a:latin typeface="Arial Regular"/>
                  <a:ea typeface="Roboto Medium" panose="02000000000000000000" pitchFamily="2" charset="0"/>
                  <a:cs typeface="Roboto Medium" panose="02000000000000000000" pitchFamily="2" charset="0"/>
                </a:rPr>
                <a:t>own.</a:t>
              </a:r>
              <a:endParaRPr lang="en-US" sz="900" i="0" cap="none" dirty="0">
                <a:solidFill>
                  <a:schemeClr val="tx1"/>
                </a:solidFill>
                <a:latin typeface="Arial Regular"/>
                <a:ea typeface="Roboto Light" panose="02000000000000000000" pitchFamily="2" charset="0"/>
              </a:endParaRPr>
            </a:p>
          </p:txBody>
        </p:sp>
        <p:pic>
          <p:nvPicPr>
            <p:cNvPr id="34" name="Picture 33">
              <a:extLst>
                <a:ext uri="{FF2B5EF4-FFF2-40B4-BE49-F238E27FC236}">
                  <a16:creationId xmlns="" xmlns:a16="http://schemas.microsoft.com/office/drawing/2014/main" id="{7D92FB8D-C864-C04C-8396-F38C23275AF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96395" y="1602156"/>
              <a:ext cx="1142857" cy="1142857"/>
            </a:xfrm>
            <a:prstGeom prst="rect">
              <a:avLst/>
            </a:prstGeom>
          </p:spPr>
        </p:pic>
      </p:grpSp>
      <p:sp>
        <p:nvSpPr>
          <p:cNvPr id="11" name="Footer Placeholder 3">
            <a:extLst>
              <a:ext uri="{FF2B5EF4-FFF2-40B4-BE49-F238E27FC236}">
                <a16:creationId xmlns="" xmlns:a16="http://schemas.microsoft.com/office/drawing/2014/main" id="{624B95A6-C123-DF42-A89E-A6024E327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47684" y="4831559"/>
            <a:ext cx="3086100" cy="121088"/>
          </a:xfrm>
        </p:spPr>
        <p:txBody>
          <a:bodyPr/>
          <a:lstStyle/>
          <a:p>
            <a:r>
              <a:rPr lang="en-US" dirty="0"/>
              <a:t>© 2019 SS&amp;C Technologies. Confidential </a:t>
            </a:r>
          </a:p>
        </p:txBody>
      </p:sp>
      <p:sp>
        <p:nvSpPr>
          <p:cNvPr id="4" name="Right Arrow 3"/>
          <p:cNvSpPr/>
          <p:nvPr/>
        </p:nvSpPr>
        <p:spPr>
          <a:xfrm>
            <a:off x="4440181" y="1497207"/>
            <a:ext cx="530255" cy="356876"/>
          </a:xfrm>
          <a:prstGeom prst="rightArrow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985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Voya Revenue and Cost Savings Opportunity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777" y="852055"/>
            <a:ext cx="8176023" cy="3508729"/>
          </a:xfrm>
        </p:spPr>
        <p:txBody>
          <a:bodyPr/>
          <a:lstStyle/>
          <a:p>
            <a:pPr marL="0" indent="0">
              <a:buNone/>
            </a:pPr>
            <a:r>
              <a:rPr lang="en-US" sz="1500" dirty="0">
                <a:solidFill>
                  <a:schemeClr val="accent1"/>
                </a:solidFill>
              </a:rPr>
              <a:t>Voya would have the opportunity to monetize the rollovers that are going to DST’s marketplace IRA providers. Voya would also realize a cost savings to electronically process and fund rollovers to marketplace IRA providers</a:t>
            </a:r>
            <a:r>
              <a:rPr lang="en-US" sz="1500" dirty="0" smtClean="0">
                <a:solidFill>
                  <a:schemeClr val="accent1"/>
                </a:solidFill>
              </a:rPr>
              <a:t>. 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="" xmlns:a16="http://schemas.microsoft.com/office/drawing/2014/main" id="{EB5D92E0-A984-F64A-AC40-BCCCB8567436}"/>
              </a:ext>
            </a:extLst>
          </p:cNvPr>
          <p:cNvGrpSpPr/>
          <p:nvPr/>
        </p:nvGrpSpPr>
        <p:grpSpPr>
          <a:xfrm>
            <a:off x="1846568" y="2331782"/>
            <a:ext cx="5450864" cy="2560321"/>
            <a:chOff x="1867143" y="1938871"/>
            <a:chExt cx="5450864" cy="2560321"/>
          </a:xfrm>
        </p:grpSpPr>
        <p:grpSp>
          <p:nvGrpSpPr>
            <p:cNvPr id="5" name="Group 4">
              <a:extLst>
                <a:ext uri="{FF2B5EF4-FFF2-40B4-BE49-F238E27FC236}">
                  <a16:creationId xmlns="" xmlns:a16="http://schemas.microsoft.com/office/drawing/2014/main" id="{30F1320A-143F-9340-AC76-1A5A8947614F}"/>
                </a:ext>
              </a:extLst>
            </p:cNvPr>
            <p:cNvGrpSpPr/>
            <p:nvPr/>
          </p:nvGrpSpPr>
          <p:grpSpPr>
            <a:xfrm>
              <a:off x="4757687" y="1938872"/>
              <a:ext cx="2560320" cy="2560320"/>
              <a:chOff x="4757687" y="1938872"/>
              <a:chExt cx="2560320" cy="2560320"/>
            </a:xfrm>
          </p:grpSpPr>
          <p:sp>
            <p:nvSpPr>
              <p:cNvPr id="12" name="Text Placeholder 3">
                <a:extLst>
                  <a:ext uri="{FF2B5EF4-FFF2-40B4-BE49-F238E27FC236}">
                    <a16:creationId xmlns="" xmlns:a16="http://schemas.microsoft.com/office/drawing/2014/main" id="{FBA6FC41-CF54-BB47-A7FE-E970854C1A4F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757687" y="1938872"/>
                <a:ext cx="2560320" cy="2560320"/>
              </a:xfrm>
              <a:prstGeom prst="rect">
                <a:avLst/>
              </a:prstGeom>
              <a:ln w="38100">
                <a:solidFill>
                  <a:schemeClr val="tx2">
                    <a:lumMod val="20000"/>
                    <a:lumOff val="80000"/>
                  </a:schemeClr>
                </a:solidFill>
                <a:miter lim="800000"/>
              </a:ln>
            </p:spPr>
            <p:txBody>
              <a:bodyPr lIns="182880" tIns="1097280" rIns="182880" bIns="91440"/>
              <a:lstStyle>
                <a:lvl1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tx2"/>
                  </a:buClr>
                  <a:buSzPct val="105000"/>
                  <a:buFont typeface="Arial"/>
                  <a:buNone/>
                  <a:tabLst/>
                  <a:defRPr lang="en-US" sz="2800" b="0" i="1" kern="1200" cap="all" dirty="0" smtClean="0">
                    <a:solidFill>
                      <a:srgbClr val="000000"/>
                    </a:solidFill>
                    <a:latin typeface="Roboto Light"/>
                    <a:ea typeface="+mj-ea"/>
                    <a:cs typeface="Roboto Light"/>
                  </a:defRPr>
                </a:lvl1pPr>
                <a:lvl2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400"/>
                  </a:spcBef>
                  <a:spcAft>
                    <a:spcPts val="0"/>
                  </a:spcAft>
                  <a:buClr>
                    <a:schemeClr val="tx2"/>
                  </a:buClr>
                  <a:buSzPct val="105000"/>
                  <a:buFont typeface="Arial"/>
                  <a:buNone/>
                  <a:tabLst/>
                  <a:defRPr sz="1600" kern="1200">
                    <a:solidFill>
                      <a:srgbClr val="000000"/>
                    </a:solidFill>
                    <a:latin typeface="Roboto Light"/>
                    <a:ea typeface="+mn-ea"/>
                    <a:cs typeface="Roboto Light"/>
                  </a:defRPr>
                </a:lvl2pPr>
                <a:lvl3pPr marL="365760" marR="0" indent="-182880" algn="l" defTabSz="914400" rtl="0" eaLnBrk="1" fontAlgn="auto" latinLnBrk="0" hangingPunct="1">
                  <a:lnSpc>
                    <a:spcPct val="100000"/>
                  </a:lnSpc>
                  <a:spcBef>
                    <a:spcPts val="800"/>
                  </a:spcBef>
                  <a:spcAft>
                    <a:spcPts val="0"/>
                  </a:spcAft>
                  <a:buClr>
                    <a:schemeClr val="tx2"/>
                  </a:buClr>
                  <a:buSzPct val="105000"/>
                  <a:buFont typeface="Arial"/>
                  <a:buChar char="•"/>
                  <a:tabLst/>
                  <a:defRPr sz="1600" kern="1200">
                    <a:solidFill>
                      <a:srgbClr val="000000"/>
                    </a:solidFill>
                    <a:latin typeface="Roboto Light"/>
                    <a:ea typeface="+mn-ea"/>
                    <a:cs typeface="Roboto Light"/>
                  </a:defRPr>
                </a:lvl3pPr>
                <a:lvl4pPr marL="548640" marR="0" indent="-182880" algn="l" defTabSz="914400" rtl="0" eaLnBrk="1" fontAlgn="auto" latinLnBrk="0" hangingPunct="1">
                  <a:lnSpc>
                    <a:spcPct val="100000"/>
                  </a:lnSpc>
                  <a:spcBef>
                    <a:spcPts val="800"/>
                  </a:spcBef>
                  <a:spcAft>
                    <a:spcPts val="0"/>
                  </a:spcAft>
                  <a:buClr>
                    <a:schemeClr val="tx2"/>
                  </a:buClr>
                  <a:buSzPct val="105000"/>
                  <a:buFont typeface="Arial"/>
                  <a:buChar char="•"/>
                  <a:tabLst/>
                  <a:defRPr sz="1600" kern="1200">
                    <a:solidFill>
                      <a:srgbClr val="000000"/>
                    </a:solidFill>
                    <a:latin typeface="Roboto Light"/>
                    <a:ea typeface="+mn-ea"/>
                    <a:cs typeface="Roboto Light"/>
                  </a:defRPr>
                </a:lvl4pPr>
                <a:lvl5pPr marL="731520" marR="0" indent="-182880" algn="l" defTabSz="914400" rtl="0" eaLnBrk="1" fontAlgn="auto" latinLnBrk="0" hangingPunct="1">
                  <a:lnSpc>
                    <a:spcPct val="100000"/>
                  </a:lnSpc>
                  <a:spcBef>
                    <a:spcPts val="800"/>
                  </a:spcBef>
                  <a:spcAft>
                    <a:spcPts val="0"/>
                  </a:spcAft>
                  <a:buClr>
                    <a:schemeClr val="tx2"/>
                  </a:buClr>
                  <a:buSzPct val="105000"/>
                  <a:buFont typeface="Arial"/>
                  <a:buChar char="•"/>
                  <a:tabLst/>
                  <a:defRPr sz="1600" kern="1200">
                    <a:solidFill>
                      <a:srgbClr val="000000"/>
                    </a:solidFill>
                    <a:latin typeface="Roboto Light"/>
                    <a:ea typeface="+mn-ea"/>
                    <a:cs typeface="Roboto Light"/>
                  </a:defRPr>
                </a:lvl5pPr>
                <a:lvl6pPr marL="457200" marR="0" indent="-228600" algn="l" defTabSz="914400" rtl="0" eaLnBrk="1" fontAlgn="auto" latinLnBrk="0" hangingPunct="1">
                  <a:lnSpc>
                    <a:spcPct val="100000"/>
                  </a:lnSpc>
                  <a:spcBef>
                    <a:spcPts val="600"/>
                  </a:spcBef>
                  <a:spcAft>
                    <a:spcPts val="0"/>
                  </a:spcAft>
                  <a:buClrTx/>
                  <a:buSzPct val="90000"/>
                  <a:buFont typeface="+mj-lt"/>
                  <a:buAutoNum type="alphaLcPeriod"/>
                  <a:tabLst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685800" marR="0" indent="-228600" algn="l" defTabSz="914400" rtl="0" eaLnBrk="1" fontAlgn="auto" latinLnBrk="0" hangingPunct="1">
                  <a:lnSpc>
                    <a:spcPct val="100000"/>
                  </a:lnSpc>
                  <a:spcBef>
                    <a:spcPts val="400"/>
                  </a:spcBef>
                  <a:spcAft>
                    <a:spcPts val="0"/>
                  </a:spcAft>
                  <a:buClr>
                    <a:srgbClr val="51626F"/>
                  </a:buClr>
                  <a:buSzPct val="90000"/>
                  <a:buFont typeface="+mj-lt"/>
                  <a:buAutoNum type="romanLcPeriod"/>
                  <a:tabLst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spcAft>
                    <a:spcPts val="600"/>
                  </a:spcAft>
                </a:pPr>
                <a:r>
                  <a:rPr lang="en-US" sz="1600" i="0" cap="none" dirty="0">
                    <a:solidFill>
                      <a:schemeClr val="accent5"/>
                    </a:solidFill>
                    <a:latin typeface="Arial Regular"/>
                  </a:rPr>
                  <a:t>Cost Savings</a:t>
                </a:r>
                <a:endParaRPr lang="en-US" sz="1600" i="0" cap="none" dirty="0">
                  <a:latin typeface="Arial Regular"/>
                </a:endParaRPr>
              </a:p>
              <a:p>
                <a:pPr marL="171450" indent="-171450">
                  <a:lnSpc>
                    <a:spcPct val="107000"/>
                  </a:lnSpc>
                  <a:buFont typeface="Arial" panose="020B0604020202020204" pitchFamily="34" charset="0"/>
                  <a:buChar char="•"/>
                </a:pPr>
                <a:r>
                  <a:rPr lang="en-US" sz="1000" i="0" cap="none" dirty="0">
                    <a:latin typeface="Arial Regular"/>
                    <a:ea typeface="Roboto Light" panose="02000000000000000000" pitchFamily="2" charset="0"/>
                    <a:cs typeface="Roboto Light" panose="02000000000000000000" pitchFamily="2" charset="0"/>
                  </a:rPr>
                  <a:t>Print and mailing </a:t>
                </a:r>
                <a:r>
                  <a:rPr lang="en-US" sz="1000" i="0" cap="none" dirty="0" smtClean="0">
                    <a:latin typeface="Arial Regular"/>
                    <a:ea typeface="Roboto Light" panose="02000000000000000000" pitchFamily="2" charset="0"/>
                    <a:cs typeface="Roboto Light" panose="02000000000000000000" pitchFamily="2" charset="0"/>
                  </a:rPr>
                  <a:t>estimate </a:t>
                </a:r>
                <a:r>
                  <a:rPr lang="en-US" sz="1000" i="0" cap="none" dirty="0">
                    <a:latin typeface="Arial Regular"/>
                    <a:ea typeface="Roboto Light" panose="02000000000000000000" pitchFamily="2" charset="0"/>
                    <a:cs typeface="Roboto Light" panose="02000000000000000000" pitchFamily="2" charset="0"/>
                  </a:rPr>
                  <a:t>at $</a:t>
                </a:r>
                <a:r>
                  <a:rPr lang="en-US" sz="1000" i="0" cap="none" dirty="0" smtClean="0">
                    <a:latin typeface="Arial Regular"/>
                    <a:ea typeface="Roboto Light" panose="02000000000000000000" pitchFamily="2" charset="0"/>
                    <a:cs typeface="Roboto Light" panose="02000000000000000000" pitchFamily="2" charset="0"/>
                  </a:rPr>
                  <a:t>1/per-$</a:t>
                </a:r>
                <a:r>
                  <a:rPr lang="en-US" sz="1000" i="0" cap="none" dirty="0">
                    <a:latin typeface="Arial Regular"/>
                    <a:ea typeface="Roboto Light" panose="02000000000000000000" pitchFamily="2" charset="0"/>
                    <a:cs typeface="Roboto Light" panose="02000000000000000000" pitchFamily="2" charset="0"/>
                  </a:rPr>
                  <a:t>150,000</a:t>
                </a:r>
              </a:p>
              <a:p>
                <a:pPr marL="171450" indent="-171450">
                  <a:lnSpc>
                    <a:spcPct val="107000"/>
                  </a:lnSpc>
                  <a:buFont typeface="Arial" panose="020B0604020202020204" pitchFamily="34" charset="0"/>
                  <a:buChar char="•"/>
                </a:pPr>
                <a:r>
                  <a:rPr lang="en-US" sz="1000" i="0" cap="none" dirty="0">
                    <a:latin typeface="Arial Regular"/>
                    <a:ea typeface="Roboto Light" panose="02000000000000000000" pitchFamily="2" charset="0"/>
                    <a:cs typeface="Roboto Light" panose="02000000000000000000" pitchFamily="2" charset="0"/>
                  </a:rPr>
                  <a:t>Call </a:t>
                </a:r>
                <a:r>
                  <a:rPr lang="en-US" sz="1000" i="0" cap="none" dirty="0" smtClean="0">
                    <a:solidFill>
                      <a:schemeClr val="tx1"/>
                    </a:solidFill>
                    <a:latin typeface="Arial Regular"/>
                    <a:ea typeface="Roboto Light" panose="02000000000000000000" pitchFamily="2" charset="0"/>
                    <a:cs typeface="Roboto Light" panose="02000000000000000000" pitchFamily="2" charset="0"/>
                  </a:rPr>
                  <a:t>Center </a:t>
                </a:r>
                <a:r>
                  <a:rPr lang="en-US" sz="1000" i="0" cap="none" dirty="0">
                    <a:latin typeface="Arial Regular"/>
                    <a:ea typeface="Roboto Light" panose="02000000000000000000" pitchFamily="2" charset="0"/>
                    <a:cs typeface="Roboto Light" panose="02000000000000000000" pitchFamily="2" charset="0"/>
                  </a:rPr>
                  <a:t>time </a:t>
                </a:r>
                <a:r>
                  <a:rPr lang="en-US" sz="1000" i="0" cap="none" dirty="0">
                    <a:solidFill>
                      <a:schemeClr val="tx1"/>
                    </a:solidFill>
                    <a:latin typeface="Arial Regular"/>
                    <a:ea typeface="Roboto Light" panose="02000000000000000000" pitchFamily="2" charset="0"/>
                    <a:cs typeface="Roboto Light" panose="02000000000000000000" pitchFamily="2" charset="0"/>
                  </a:rPr>
                  <a:t>keying in rollover funding instructions</a:t>
                </a:r>
              </a:p>
              <a:p>
                <a:pPr marL="171450" indent="-171450">
                  <a:lnSpc>
                    <a:spcPct val="107000"/>
                  </a:lnSpc>
                  <a:buFont typeface="Arial" panose="020B0604020202020204" pitchFamily="34" charset="0"/>
                  <a:buChar char="•"/>
                </a:pPr>
                <a:r>
                  <a:rPr lang="en-US" sz="1000" i="0" cap="none" dirty="0" smtClean="0">
                    <a:latin typeface="Arial Regular"/>
                    <a:ea typeface="Roboto Light" panose="02000000000000000000" pitchFamily="2" charset="0"/>
                    <a:cs typeface="Roboto Light" panose="02000000000000000000" pitchFamily="2" charset="0"/>
                  </a:rPr>
                  <a:t>Elimination of </a:t>
                </a:r>
                <a:r>
                  <a:rPr lang="en-US" sz="1000" i="0" cap="none" dirty="0" smtClean="0">
                    <a:solidFill>
                      <a:schemeClr val="tx1"/>
                    </a:solidFill>
                    <a:latin typeface="Arial Regular"/>
                    <a:ea typeface="Roboto Light" panose="02000000000000000000" pitchFamily="2" charset="0"/>
                    <a:cs typeface="Roboto Light" panose="02000000000000000000" pitchFamily="2" charset="0"/>
                  </a:rPr>
                  <a:t>reissuing</a:t>
                </a:r>
                <a:r>
                  <a:rPr lang="en-US" sz="1000" i="0" cap="none" dirty="0" smtClean="0">
                    <a:latin typeface="Arial Regular"/>
                    <a:ea typeface="Roboto Light" panose="02000000000000000000" pitchFamily="2" charset="0"/>
                    <a:cs typeface="Roboto Light" panose="02000000000000000000" pitchFamily="2" charset="0"/>
                  </a:rPr>
                  <a:t> lost </a:t>
                </a:r>
                <a:r>
                  <a:rPr lang="en-US" sz="1000" i="0" cap="none" dirty="0">
                    <a:latin typeface="Arial Regular"/>
                    <a:ea typeface="Roboto Light" panose="02000000000000000000" pitchFamily="2" charset="0"/>
                    <a:cs typeface="Roboto Light" panose="02000000000000000000" pitchFamily="2" charset="0"/>
                  </a:rPr>
                  <a:t>checks</a:t>
                </a:r>
              </a:p>
            </p:txBody>
          </p:sp>
          <p:pic>
            <p:nvPicPr>
              <p:cNvPr id="13" name="Picture 12">
                <a:extLst>
                  <a:ext uri="{FF2B5EF4-FFF2-40B4-BE49-F238E27FC236}">
                    <a16:creationId xmlns="" xmlns:a16="http://schemas.microsoft.com/office/drawing/2014/main" id="{6D3D955D-22CE-E940-B454-C519B1B6923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561657" y="2027439"/>
                <a:ext cx="952381" cy="952381"/>
              </a:xfrm>
              <a:prstGeom prst="rect">
                <a:avLst/>
              </a:prstGeom>
            </p:spPr>
          </p:pic>
        </p:grpSp>
        <p:grpSp>
          <p:nvGrpSpPr>
            <p:cNvPr id="6" name="Group 5">
              <a:extLst>
                <a:ext uri="{FF2B5EF4-FFF2-40B4-BE49-F238E27FC236}">
                  <a16:creationId xmlns="" xmlns:a16="http://schemas.microsoft.com/office/drawing/2014/main" id="{CBB71C37-276A-FA41-A96D-2B37671FB7EC}"/>
                </a:ext>
              </a:extLst>
            </p:cNvPr>
            <p:cNvGrpSpPr/>
            <p:nvPr/>
          </p:nvGrpSpPr>
          <p:grpSpPr>
            <a:xfrm>
              <a:off x="1867143" y="1938871"/>
              <a:ext cx="2560320" cy="2560320"/>
              <a:chOff x="2031527" y="1938871"/>
              <a:chExt cx="2560320" cy="2560320"/>
            </a:xfrm>
          </p:grpSpPr>
          <p:sp>
            <p:nvSpPr>
              <p:cNvPr id="11" name="Text Placeholder 3">
                <a:extLst>
                  <a:ext uri="{FF2B5EF4-FFF2-40B4-BE49-F238E27FC236}">
                    <a16:creationId xmlns="" xmlns:a16="http://schemas.microsoft.com/office/drawing/2014/main" id="{D6953876-DC9F-6B4F-AFD6-7ECB5F10C0E6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031527" y="1938871"/>
                <a:ext cx="2560320" cy="2560320"/>
              </a:xfrm>
              <a:prstGeom prst="rect">
                <a:avLst/>
              </a:prstGeom>
              <a:ln w="38100">
                <a:solidFill>
                  <a:schemeClr val="tx2">
                    <a:lumMod val="20000"/>
                    <a:lumOff val="80000"/>
                  </a:schemeClr>
                </a:solidFill>
                <a:miter lim="800000"/>
              </a:ln>
            </p:spPr>
            <p:txBody>
              <a:bodyPr lIns="182880" tIns="1097280" rIns="182880" bIns="91440"/>
              <a:lstStyle>
                <a:lvl1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tx2"/>
                  </a:buClr>
                  <a:buSzPct val="105000"/>
                  <a:buFont typeface="Arial"/>
                  <a:buNone/>
                  <a:tabLst/>
                  <a:defRPr lang="en-US" sz="2800" b="0" i="1" kern="1200" cap="all" dirty="0" smtClean="0">
                    <a:solidFill>
                      <a:srgbClr val="000000"/>
                    </a:solidFill>
                    <a:latin typeface="Roboto Light"/>
                    <a:ea typeface="+mj-ea"/>
                    <a:cs typeface="Roboto Light"/>
                  </a:defRPr>
                </a:lvl1pPr>
                <a:lvl2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400"/>
                  </a:spcBef>
                  <a:spcAft>
                    <a:spcPts val="0"/>
                  </a:spcAft>
                  <a:buClr>
                    <a:schemeClr val="tx2"/>
                  </a:buClr>
                  <a:buSzPct val="105000"/>
                  <a:buFont typeface="Arial"/>
                  <a:buNone/>
                  <a:tabLst/>
                  <a:defRPr sz="1600" kern="1200">
                    <a:solidFill>
                      <a:srgbClr val="000000"/>
                    </a:solidFill>
                    <a:latin typeface="Roboto Light"/>
                    <a:ea typeface="+mn-ea"/>
                    <a:cs typeface="Roboto Light"/>
                  </a:defRPr>
                </a:lvl2pPr>
                <a:lvl3pPr marL="365760" marR="0" indent="-182880" algn="l" defTabSz="914400" rtl="0" eaLnBrk="1" fontAlgn="auto" latinLnBrk="0" hangingPunct="1">
                  <a:lnSpc>
                    <a:spcPct val="100000"/>
                  </a:lnSpc>
                  <a:spcBef>
                    <a:spcPts val="800"/>
                  </a:spcBef>
                  <a:spcAft>
                    <a:spcPts val="0"/>
                  </a:spcAft>
                  <a:buClr>
                    <a:schemeClr val="tx2"/>
                  </a:buClr>
                  <a:buSzPct val="105000"/>
                  <a:buFont typeface="Arial"/>
                  <a:buChar char="•"/>
                  <a:tabLst/>
                  <a:defRPr sz="1600" kern="1200">
                    <a:solidFill>
                      <a:srgbClr val="000000"/>
                    </a:solidFill>
                    <a:latin typeface="Roboto Light"/>
                    <a:ea typeface="+mn-ea"/>
                    <a:cs typeface="Roboto Light"/>
                  </a:defRPr>
                </a:lvl3pPr>
                <a:lvl4pPr marL="548640" marR="0" indent="-182880" algn="l" defTabSz="914400" rtl="0" eaLnBrk="1" fontAlgn="auto" latinLnBrk="0" hangingPunct="1">
                  <a:lnSpc>
                    <a:spcPct val="100000"/>
                  </a:lnSpc>
                  <a:spcBef>
                    <a:spcPts val="800"/>
                  </a:spcBef>
                  <a:spcAft>
                    <a:spcPts val="0"/>
                  </a:spcAft>
                  <a:buClr>
                    <a:schemeClr val="tx2"/>
                  </a:buClr>
                  <a:buSzPct val="105000"/>
                  <a:buFont typeface="Arial"/>
                  <a:buChar char="•"/>
                  <a:tabLst/>
                  <a:defRPr sz="1600" kern="1200">
                    <a:solidFill>
                      <a:srgbClr val="000000"/>
                    </a:solidFill>
                    <a:latin typeface="Roboto Light"/>
                    <a:ea typeface="+mn-ea"/>
                    <a:cs typeface="Roboto Light"/>
                  </a:defRPr>
                </a:lvl4pPr>
                <a:lvl5pPr marL="731520" marR="0" indent="-182880" algn="l" defTabSz="914400" rtl="0" eaLnBrk="1" fontAlgn="auto" latinLnBrk="0" hangingPunct="1">
                  <a:lnSpc>
                    <a:spcPct val="100000"/>
                  </a:lnSpc>
                  <a:spcBef>
                    <a:spcPts val="800"/>
                  </a:spcBef>
                  <a:spcAft>
                    <a:spcPts val="0"/>
                  </a:spcAft>
                  <a:buClr>
                    <a:schemeClr val="tx2"/>
                  </a:buClr>
                  <a:buSzPct val="105000"/>
                  <a:buFont typeface="Arial"/>
                  <a:buChar char="•"/>
                  <a:tabLst/>
                  <a:defRPr sz="1600" kern="1200">
                    <a:solidFill>
                      <a:srgbClr val="000000"/>
                    </a:solidFill>
                    <a:latin typeface="Roboto Light"/>
                    <a:ea typeface="+mn-ea"/>
                    <a:cs typeface="Roboto Light"/>
                  </a:defRPr>
                </a:lvl5pPr>
                <a:lvl6pPr marL="457200" marR="0" indent="-228600" algn="l" defTabSz="914400" rtl="0" eaLnBrk="1" fontAlgn="auto" latinLnBrk="0" hangingPunct="1">
                  <a:lnSpc>
                    <a:spcPct val="100000"/>
                  </a:lnSpc>
                  <a:spcBef>
                    <a:spcPts val="600"/>
                  </a:spcBef>
                  <a:spcAft>
                    <a:spcPts val="0"/>
                  </a:spcAft>
                  <a:buClrTx/>
                  <a:buSzPct val="90000"/>
                  <a:buFont typeface="+mj-lt"/>
                  <a:buAutoNum type="alphaLcPeriod"/>
                  <a:tabLst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685800" marR="0" indent="-228600" algn="l" defTabSz="914400" rtl="0" eaLnBrk="1" fontAlgn="auto" latinLnBrk="0" hangingPunct="1">
                  <a:lnSpc>
                    <a:spcPct val="100000"/>
                  </a:lnSpc>
                  <a:spcBef>
                    <a:spcPts val="400"/>
                  </a:spcBef>
                  <a:spcAft>
                    <a:spcPts val="0"/>
                  </a:spcAft>
                  <a:buClr>
                    <a:srgbClr val="51626F"/>
                  </a:buClr>
                  <a:buSzPct val="90000"/>
                  <a:buFont typeface="+mj-lt"/>
                  <a:buAutoNum type="romanLcPeriod"/>
                  <a:tabLst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spcAft>
                    <a:spcPts val="600"/>
                  </a:spcAft>
                </a:pPr>
                <a:r>
                  <a:rPr lang="en-US" sz="1600" i="0" cap="none" dirty="0">
                    <a:solidFill>
                      <a:schemeClr val="accent5"/>
                    </a:solidFill>
                    <a:latin typeface="Arial Regular"/>
                  </a:rPr>
                  <a:t>Revenue Opportunity</a:t>
                </a:r>
              </a:p>
              <a:p>
                <a:pPr algn="ctr">
                  <a:lnSpc>
                    <a:spcPct val="107000"/>
                  </a:lnSpc>
                </a:pPr>
                <a:r>
                  <a:rPr lang="en-US" sz="1000" i="0" cap="none" dirty="0">
                    <a:latin typeface="Arial Regular"/>
                    <a:ea typeface="Roboto Light" panose="02000000000000000000" pitchFamily="2" charset="0"/>
                    <a:cs typeface="Roboto Light" panose="02000000000000000000" pitchFamily="2" charset="0"/>
                  </a:rPr>
                  <a:t># of rollovers X $25/per = </a:t>
                </a:r>
              </a:p>
              <a:p>
                <a:pPr algn="ctr">
                  <a:lnSpc>
                    <a:spcPct val="107000"/>
                  </a:lnSpc>
                </a:pPr>
                <a:r>
                  <a:rPr lang="en-US" sz="1000" i="0" cap="none" dirty="0">
                    <a:latin typeface="Arial Regular"/>
                    <a:ea typeface="Roboto Light" panose="02000000000000000000" pitchFamily="2" charset="0"/>
                    <a:cs typeface="Roboto Light" panose="02000000000000000000" pitchFamily="2" charset="0"/>
                  </a:rPr>
                  <a:t>$XX</a:t>
                </a:r>
                <a:r>
                  <a:rPr lang="en-US" sz="1000" i="0" cap="none" dirty="0">
                    <a:latin typeface="Arial Regular"/>
                    <a:ea typeface="Roboto Medium" panose="02000000000000000000" pitchFamily="2" charset="0"/>
                    <a:cs typeface="Roboto Medium" panose="02000000000000000000" pitchFamily="2" charset="0"/>
                  </a:rPr>
                  <a:t>/year</a:t>
                </a:r>
              </a:p>
            </p:txBody>
          </p:sp>
          <p:pic>
            <p:nvPicPr>
              <p:cNvPr id="14" name="Picture 13">
                <a:extLst>
                  <a:ext uri="{FF2B5EF4-FFF2-40B4-BE49-F238E27FC236}">
                    <a16:creationId xmlns="" xmlns:a16="http://schemas.microsoft.com/office/drawing/2014/main" id="{1D5F6D4B-542E-1240-AEBD-DDED4934794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835497" y="2027440"/>
                <a:ext cx="952381" cy="952381"/>
              </a:xfrm>
              <a:prstGeom prst="rect">
                <a:avLst/>
              </a:prstGeom>
            </p:spPr>
          </p:pic>
        </p:grpSp>
      </p:grpSp>
      <p:sp>
        <p:nvSpPr>
          <p:cNvPr id="9" name="Footer Placeholder 3">
            <a:extLst>
              <a:ext uri="{FF2B5EF4-FFF2-40B4-BE49-F238E27FC236}">
                <a16:creationId xmlns="" xmlns:a16="http://schemas.microsoft.com/office/drawing/2014/main" id="{6114F10C-0D6C-1A40-BB40-0AE24E2058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49981" y="4952647"/>
            <a:ext cx="3086100" cy="121088"/>
          </a:xfrm>
        </p:spPr>
        <p:txBody>
          <a:bodyPr/>
          <a:lstStyle/>
          <a:p>
            <a:r>
              <a:rPr lang="en-US" dirty="0"/>
              <a:t>© 2019 SS&amp;C Technologies. Confidential </a:t>
            </a:r>
          </a:p>
        </p:txBody>
      </p:sp>
    </p:spTree>
    <p:extLst>
      <p:ext uri="{BB962C8B-B14F-4D97-AF65-F5344CB8AC3E}">
        <p14:creationId xmlns:p14="http://schemas.microsoft.com/office/powerpoint/2010/main" val="2423497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595DDA1-3DF6-3648-861F-4D106DAD41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Distribution Service Model Benefits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8231ECA6-DD50-F142-8AC0-0250BE1384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2019 SS&amp;C Technologies. Confidential </a:t>
            </a:r>
            <a:endParaRPr lang="en-US" dirty="0"/>
          </a:p>
        </p:txBody>
      </p:sp>
      <p:sp>
        <p:nvSpPr>
          <p:cNvPr id="5" name="Text Placeholder 3">
            <a:extLst>
              <a:ext uri="{FF2B5EF4-FFF2-40B4-BE49-F238E27FC236}">
                <a16:creationId xmlns="" xmlns:a16="http://schemas.microsoft.com/office/drawing/2014/main" id="{77E8C34F-BEBE-4643-9E07-AE9D15CDAE26}"/>
              </a:ext>
            </a:extLst>
          </p:cNvPr>
          <p:cNvSpPr txBox="1">
            <a:spLocks/>
          </p:cNvSpPr>
          <p:nvPr/>
        </p:nvSpPr>
        <p:spPr>
          <a:xfrm>
            <a:off x="6216857" y="1191442"/>
            <a:ext cx="2286000" cy="3017520"/>
          </a:xfrm>
          <a:prstGeom prst="rect">
            <a:avLst/>
          </a:prstGeom>
          <a:ln w="38100">
            <a:solidFill>
              <a:schemeClr val="tx2">
                <a:lumMod val="20000"/>
                <a:lumOff val="80000"/>
              </a:schemeClr>
            </a:solidFill>
          </a:ln>
        </p:spPr>
        <p:txBody>
          <a:bodyPr lIns="182880" tIns="1005840" rIns="182880" bIns="9144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105000"/>
              <a:buFont typeface="Arial"/>
              <a:buNone/>
              <a:tabLst/>
              <a:defRPr lang="en-US" sz="2800" b="0" i="1" kern="1200" cap="all" dirty="0" smtClean="0">
                <a:solidFill>
                  <a:srgbClr val="000000"/>
                </a:solidFill>
                <a:latin typeface="Roboto Light"/>
                <a:ea typeface="+mj-ea"/>
                <a:cs typeface="Roboto Light"/>
              </a:defRPr>
            </a:lvl1pPr>
            <a:lvl2pPr marL="0" marR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tx2"/>
              </a:buClr>
              <a:buSzPct val="105000"/>
              <a:buFont typeface="Arial"/>
              <a:buNone/>
              <a:tabLst/>
              <a:defRPr sz="1600" kern="1200">
                <a:solidFill>
                  <a:srgbClr val="000000"/>
                </a:solidFill>
                <a:latin typeface="Roboto Light"/>
                <a:ea typeface="+mn-ea"/>
                <a:cs typeface="Roboto Light"/>
              </a:defRPr>
            </a:lvl2pPr>
            <a:lvl3pPr marL="365760" marR="0" indent="-18288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tx2"/>
              </a:buClr>
              <a:buSzPct val="105000"/>
              <a:buFont typeface="Arial"/>
              <a:buChar char="•"/>
              <a:tabLst/>
              <a:defRPr sz="1600" kern="1200">
                <a:solidFill>
                  <a:srgbClr val="000000"/>
                </a:solidFill>
                <a:latin typeface="Roboto Light"/>
                <a:ea typeface="+mn-ea"/>
                <a:cs typeface="Roboto Light"/>
              </a:defRPr>
            </a:lvl3pPr>
            <a:lvl4pPr marL="548640" marR="0" indent="-18288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tx2"/>
              </a:buClr>
              <a:buSzPct val="105000"/>
              <a:buFont typeface="Arial"/>
              <a:buChar char="•"/>
              <a:tabLst/>
              <a:defRPr sz="1600" kern="1200">
                <a:solidFill>
                  <a:srgbClr val="000000"/>
                </a:solidFill>
                <a:latin typeface="Roboto Light"/>
                <a:ea typeface="+mn-ea"/>
                <a:cs typeface="Roboto Light"/>
              </a:defRPr>
            </a:lvl4pPr>
            <a:lvl5pPr marL="731520" marR="0" indent="-18288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tx2"/>
              </a:buClr>
              <a:buSzPct val="105000"/>
              <a:buFont typeface="Arial"/>
              <a:buChar char="•"/>
              <a:tabLst/>
              <a:defRPr sz="1600" kern="1200">
                <a:solidFill>
                  <a:srgbClr val="000000"/>
                </a:solidFill>
                <a:latin typeface="Roboto Light"/>
                <a:ea typeface="+mn-ea"/>
                <a:cs typeface="Roboto Light"/>
              </a:defRPr>
            </a:lvl5pPr>
            <a:lvl6pPr marL="457200" marR="0" indent="-2286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90000"/>
              <a:buFont typeface="+mj-lt"/>
              <a:buAutoNum type="alphaLcPeriod"/>
              <a:tabLst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8580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1626F"/>
              </a:buClr>
              <a:buSzPct val="90000"/>
              <a:buFont typeface="+mj-lt"/>
              <a:buAutoNum type="romanLcPeriod"/>
              <a:tabLst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600"/>
              </a:spcAft>
            </a:pPr>
            <a:r>
              <a:rPr lang="en-US" sz="1600" i="0" cap="none" dirty="0">
                <a:solidFill>
                  <a:schemeClr val="accent5"/>
                </a:solidFill>
                <a:latin typeface="Arial Regular"/>
              </a:rPr>
              <a:t>Less Time </a:t>
            </a:r>
            <a:br>
              <a:rPr lang="en-US" sz="1600" i="0" cap="none" dirty="0">
                <a:solidFill>
                  <a:schemeClr val="accent5"/>
                </a:solidFill>
                <a:latin typeface="Arial Regular"/>
              </a:rPr>
            </a:br>
            <a:r>
              <a:rPr lang="en-US" sz="1600" i="0" cap="none" dirty="0">
                <a:solidFill>
                  <a:schemeClr val="accent5"/>
                </a:solidFill>
                <a:latin typeface="Arial Regular"/>
              </a:rPr>
              <a:t>Out of Market</a:t>
            </a:r>
            <a:endParaRPr lang="en-US" sz="1600" i="0" cap="none" dirty="0">
              <a:latin typeface="Arial Regular"/>
            </a:endParaRPr>
          </a:p>
          <a:p>
            <a:pPr algn="ctr">
              <a:lnSpc>
                <a:spcPct val="107000"/>
              </a:lnSpc>
            </a:pPr>
            <a:r>
              <a:rPr lang="en-US" sz="900" i="0" cap="none" dirty="0">
                <a:latin typeface="Arial Regular"/>
                <a:ea typeface="Roboto Light" panose="02000000000000000000" pitchFamily="2" charset="0"/>
                <a:cs typeface="Roboto Light" panose="02000000000000000000" pitchFamily="2" charset="0"/>
              </a:rPr>
              <a:t>DST-processed rollovers take </a:t>
            </a:r>
            <a:r>
              <a:rPr lang="en-US" sz="900" i="0" cap="none" dirty="0" smtClean="0">
                <a:latin typeface="Arial Regular"/>
                <a:ea typeface="Roboto Light" panose="02000000000000000000" pitchFamily="2" charset="0"/>
                <a:cs typeface="Roboto Light" panose="02000000000000000000" pitchFamily="2" charset="0"/>
              </a:rPr>
              <a:t>2–4 </a:t>
            </a:r>
            <a:r>
              <a:rPr lang="en-US" sz="900" i="0" cap="none" dirty="0">
                <a:latin typeface="Arial Regular"/>
                <a:ea typeface="Roboto Light" panose="02000000000000000000" pitchFamily="2" charset="0"/>
                <a:cs typeface="Roboto Light" panose="02000000000000000000" pitchFamily="2" charset="0"/>
              </a:rPr>
              <a:t>days. Traditionally, rollovers can take an average of </a:t>
            </a:r>
            <a:r>
              <a:rPr lang="en-US" sz="900" i="0" cap="none" dirty="0" smtClean="0">
                <a:latin typeface="Arial Regular"/>
                <a:ea typeface="Roboto Light" panose="02000000000000000000" pitchFamily="2" charset="0"/>
                <a:cs typeface="Roboto Light" panose="02000000000000000000" pitchFamily="2" charset="0"/>
              </a:rPr>
              <a:t>38–45 </a:t>
            </a:r>
            <a:r>
              <a:rPr lang="en-US" sz="900" i="0" cap="none" dirty="0">
                <a:latin typeface="Arial Regular"/>
                <a:ea typeface="Roboto Light" panose="02000000000000000000" pitchFamily="2" charset="0"/>
                <a:cs typeface="Roboto Light" panose="02000000000000000000" pitchFamily="2" charset="0"/>
              </a:rPr>
              <a:t>days to process. Historical data suggests that time out of market, compounded over a full career and multiple job changes, can negatively impact retirement savings </a:t>
            </a:r>
            <a:r>
              <a:rPr lang="en-US" sz="900" i="0" cap="none" dirty="0" smtClean="0">
                <a:latin typeface="Arial Regular"/>
                <a:ea typeface="Roboto Light" panose="02000000000000000000" pitchFamily="2" charset="0"/>
                <a:cs typeface="Roboto Light" panose="02000000000000000000" pitchFamily="2" charset="0"/>
              </a:rPr>
              <a:t>growth.  </a:t>
            </a:r>
            <a:endParaRPr lang="en-US" sz="900" i="0" cap="none" dirty="0">
              <a:latin typeface="Arial Regular"/>
              <a:ea typeface="Roboto Light" panose="02000000000000000000" pitchFamily="2" charset="0"/>
              <a:cs typeface="Times New Roman" panose="02020603050405020304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1BA9BF2E-1277-4146-965B-48926318DF1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3667" y="1239208"/>
            <a:ext cx="952381" cy="952381"/>
          </a:xfrm>
          <a:prstGeom prst="rect">
            <a:avLst/>
          </a:prstGeom>
        </p:spPr>
      </p:pic>
      <p:sp>
        <p:nvSpPr>
          <p:cNvPr id="8" name="Text Placeholder 3">
            <a:extLst>
              <a:ext uri="{FF2B5EF4-FFF2-40B4-BE49-F238E27FC236}">
                <a16:creationId xmlns="" xmlns:a16="http://schemas.microsoft.com/office/drawing/2014/main" id="{AA588C63-7C83-0144-932C-C59276D2F373}"/>
              </a:ext>
            </a:extLst>
          </p:cNvPr>
          <p:cNvSpPr txBox="1">
            <a:spLocks/>
          </p:cNvSpPr>
          <p:nvPr/>
        </p:nvSpPr>
        <p:spPr>
          <a:xfrm>
            <a:off x="3519378" y="1191442"/>
            <a:ext cx="2286000" cy="3017520"/>
          </a:xfrm>
          <a:prstGeom prst="rect">
            <a:avLst/>
          </a:prstGeom>
          <a:ln w="38100">
            <a:solidFill>
              <a:schemeClr val="tx2">
                <a:lumMod val="20000"/>
                <a:lumOff val="80000"/>
              </a:schemeClr>
            </a:solidFill>
          </a:ln>
        </p:spPr>
        <p:txBody>
          <a:bodyPr lIns="182880" tIns="1005840" rIns="182880" bIns="9144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105000"/>
              <a:buFont typeface="Arial"/>
              <a:buNone/>
              <a:tabLst/>
              <a:defRPr lang="en-US" sz="2800" b="0" i="1" kern="1200" cap="all" dirty="0" smtClean="0">
                <a:solidFill>
                  <a:srgbClr val="000000"/>
                </a:solidFill>
                <a:latin typeface="Roboto Light"/>
                <a:ea typeface="+mj-ea"/>
                <a:cs typeface="Roboto Light"/>
              </a:defRPr>
            </a:lvl1pPr>
            <a:lvl2pPr marL="0" marR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tx2"/>
              </a:buClr>
              <a:buSzPct val="105000"/>
              <a:buFont typeface="Arial"/>
              <a:buNone/>
              <a:tabLst/>
              <a:defRPr sz="1600" kern="1200">
                <a:solidFill>
                  <a:srgbClr val="000000"/>
                </a:solidFill>
                <a:latin typeface="Roboto Light"/>
                <a:ea typeface="+mn-ea"/>
                <a:cs typeface="Roboto Light"/>
              </a:defRPr>
            </a:lvl2pPr>
            <a:lvl3pPr marL="365760" marR="0" indent="-18288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tx2"/>
              </a:buClr>
              <a:buSzPct val="105000"/>
              <a:buFont typeface="Arial"/>
              <a:buChar char="•"/>
              <a:tabLst/>
              <a:defRPr sz="1600" kern="1200">
                <a:solidFill>
                  <a:srgbClr val="000000"/>
                </a:solidFill>
                <a:latin typeface="Roboto Light"/>
                <a:ea typeface="+mn-ea"/>
                <a:cs typeface="Roboto Light"/>
              </a:defRPr>
            </a:lvl3pPr>
            <a:lvl4pPr marL="548640" marR="0" indent="-18288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tx2"/>
              </a:buClr>
              <a:buSzPct val="105000"/>
              <a:buFont typeface="Arial"/>
              <a:buChar char="•"/>
              <a:tabLst/>
              <a:defRPr sz="1600" kern="1200">
                <a:solidFill>
                  <a:srgbClr val="000000"/>
                </a:solidFill>
                <a:latin typeface="Roboto Light"/>
                <a:ea typeface="+mn-ea"/>
                <a:cs typeface="Roboto Light"/>
              </a:defRPr>
            </a:lvl4pPr>
            <a:lvl5pPr marL="731520" marR="0" indent="-18288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tx2"/>
              </a:buClr>
              <a:buSzPct val="105000"/>
              <a:buFont typeface="Arial"/>
              <a:buChar char="•"/>
              <a:tabLst/>
              <a:defRPr sz="1600" kern="1200">
                <a:solidFill>
                  <a:srgbClr val="000000"/>
                </a:solidFill>
                <a:latin typeface="Roboto Light"/>
                <a:ea typeface="+mn-ea"/>
                <a:cs typeface="Roboto Light"/>
              </a:defRPr>
            </a:lvl5pPr>
            <a:lvl6pPr marL="457200" marR="0" indent="-2286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90000"/>
              <a:buFont typeface="+mj-lt"/>
              <a:buAutoNum type="alphaLcPeriod"/>
              <a:tabLst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8580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1626F"/>
              </a:buClr>
              <a:buSzPct val="90000"/>
              <a:buFont typeface="+mj-lt"/>
              <a:buAutoNum type="romanLcPeriod"/>
              <a:tabLst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600"/>
              </a:spcBef>
            </a:pPr>
            <a:r>
              <a:rPr lang="en-US" sz="1600" i="0" cap="none" dirty="0">
                <a:solidFill>
                  <a:schemeClr val="accent5"/>
                </a:solidFill>
                <a:latin typeface="Arial Regular"/>
              </a:rPr>
              <a:t>Transaction Expense Recapture</a:t>
            </a:r>
          </a:p>
          <a:p>
            <a:pPr algn="ctr">
              <a:lnSpc>
                <a:spcPct val="107000"/>
              </a:lnSpc>
              <a:spcBef>
                <a:spcPts val="600"/>
              </a:spcBef>
            </a:pPr>
            <a:r>
              <a:rPr lang="en-US" sz="900" i="0" cap="none" dirty="0">
                <a:latin typeface="Arial Regular"/>
                <a:ea typeface="Roboto Light" panose="02000000000000000000" pitchFamily="2" charset="0"/>
                <a:cs typeface="Roboto Light" panose="02000000000000000000" pitchFamily="2" charset="0"/>
              </a:rPr>
              <a:t>By facilitating rollovers to existing IRAs through the DST rollover distribution platform, recordkeepers partially recoup the cost of rollover processing through a per rollover transaction </a:t>
            </a:r>
            <a:r>
              <a:rPr lang="en-US" sz="900" i="0" cap="none" dirty="0" smtClean="0">
                <a:latin typeface="Arial Regular"/>
                <a:ea typeface="Roboto Light" panose="02000000000000000000" pitchFamily="2" charset="0"/>
                <a:cs typeface="Roboto Light" panose="02000000000000000000" pitchFamily="2" charset="0"/>
              </a:rPr>
              <a:t>fee.</a:t>
            </a:r>
            <a:endParaRPr lang="en-US" sz="900" i="0" cap="none" dirty="0">
              <a:latin typeface="Arial Regular"/>
              <a:ea typeface="Roboto Light" panose="02000000000000000000" pitchFamily="2" charset="0"/>
              <a:cs typeface="Roboto Light" panose="02000000000000000000" pitchFamily="2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D2B3FA82-557F-0941-80D9-4A07F2B5B62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6188" y="1239208"/>
            <a:ext cx="952381" cy="952381"/>
          </a:xfrm>
          <a:prstGeom prst="rect">
            <a:avLst/>
          </a:prstGeom>
        </p:spPr>
      </p:pic>
      <p:sp>
        <p:nvSpPr>
          <p:cNvPr id="11" name="Text Placeholder 3">
            <a:extLst>
              <a:ext uri="{FF2B5EF4-FFF2-40B4-BE49-F238E27FC236}">
                <a16:creationId xmlns="" xmlns:a16="http://schemas.microsoft.com/office/drawing/2014/main" id="{33ED0636-9BCC-2D47-87AA-D0E330E96A28}"/>
              </a:ext>
            </a:extLst>
          </p:cNvPr>
          <p:cNvSpPr txBox="1">
            <a:spLocks/>
          </p:cNvSpPr>
          <p:nvPr/>
        </p:nvSpPr>
        <p:spPr>
          <a:xfrm>
            <a:off x="821899" y="1191442"/>
            <a:ext cx="2286000" cy="3017520"/>
          </a:xfrm>
          <a:prstGeom prst="rect">
            <a:avLst/>
          </a:prstGeom>
          <a:ln w="38100">
            <a:solidFill>
              <a:schemeClr val="tx2">
                <a:lumMod val="20000"/>
                <a:lumOff val="80000"/>
              </a:schemeClr>
            </a:solidFill>
          </a:ln>
        </p:spPr>
        <p:txBody>
          <a:bodyPr lIns="182880" tIns="1005840" rIns="182880" bIns="9144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105000"/>
              <a:buFont typeface="Arial"/>
              <a:buNone/>
              <a:tabLst/>
              <a:defRPr lang="en-US" sz="2800" b="0" i="1" kern="1200" cap="all" dirty="0" smtClean="0">
                <a:solidFill>
                  <a:srgbClr val="000000"/>
                </a:solidFill>
                <a:latin typeface="Roboto Light"/>
                <a:ea typeface="+mj-ea"/>
                <a:cs typeface="Roboto Light"/>
              </a:defRPr>
            </a:lvl1pPr>
            <a:lvl2pPr marL="0" marR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tx2"/>
              </a:buClr>
              <a:buSzPct val="105000"/>
              <a:buFont typeface="Arial"/>
              <a:buNone/>
              <a:tabLst/>
              <a:defRPr sz="1600" kern="1200">
                <a:solidFill>
                  <a:srgbClr val="000000"/>
                </a:solidFill>
                <a:latin typeface="Roboto Light"/>
                <a:ea typeface="+mn-ea"/>
                <a:cs typeface="Roboto Light"/>
              </a:defRPr>
            </a:lvl2pPr>
            <a:lvl3pPr marL="365760" marR="0" indent="-18288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tx2"/>
              </a:buClr>
              <a:buSzPct val="105000"/>
              <a:buFont typeface="Arial"/>
              <a:buChar char="•"/>
              <a:tabLst/>
              <a:defRPr sz="1600" kern="1200">
                <a:solidFill>
                  <a:srgbClr val="000000"/>
                </a:solidFill>
                <a:latin typeface="Roboto Light"/>
                <a:ea typeface="+mn-ea"/>
                <a:cs typeface="Roboto Light"/>
              </a:defRPr>
            </a:lvl3pPr>
            <a:lvl4pPr marL="548640" marR="0" indent="-18288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tx2"/>
              </a:buClr>
              <a:buSzPct val="105000"/>
              <a:buFont typeface="Arial"/>
              <a:buChar char="•"/>
              <a:tabLst/>
              <a:defRPr sz="1600" kern="1200">
                <a:solidFill>
                  <a:srgbClr val="000000"/>
                </a:solidFill>
                <a:latin typeface="Roboto Light"/>
                <a:ea typeface="+mn-ea"/>
                <a:cs typeface="Roboto Light"/>
              </a:defRPr>
            </a:lvl4pPr>
            <a:lvl5pPr marL="731520" marR="0" indent="-18288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tx2"/>
              </a:buClr>
              <a:buSzPct val="105000"/>
              <a:buFont typeface="Arial"/>
              <a:buChar char="•"/>
              <a:tabLst/>
              <a:defRPr sz="1600" kern="1200">
                <a:solidFill>
                  <a:srgbClr val="000000"/>
                </a:solidFill>
                <a:latin typeface="Roboto Light"/>
                <a:ea typeface="+mn-ea"/>
                <a:cs typeface="Roboto Light"/>
              </a:defRPr>
            </a:lvl5pPr>
            <a:lvl6pPr marL="457200" marR="0" indent="-2286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90000"/>
              <a:buFont typeface="+mj-lt"/>
              <a:buAutoNum type="alphaLcPeriod"/>
              <a:tabLst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8580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1626F"/>
              </a:buClr>
              <a:buSzPct val="90000"/>
              <a:buFont typeface="+mj-lt"/>
              <a:buAutoNum type="romanLcPeriod"/>
              <a:tabLst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i="0" cap="none" dirty="0">
                <a:solidFill>
                  <a:schemeClr val="accent5"/>
                </a:solidFill>
                <a:latin typeface="Arial Regular"/>
              </a:rPr>
              <a:t>Paperless </a:t>
            </a:r>
            <a:br>
              <a:rPr lang="en-US" sz="1600" i="0" cap="none" dirty="0">
                <a:solidFill>
                  <a:schemeClr val="accent5"/>
                </a:solidFill>
                <a:latin typeface="Arial Regular"/>
              </a:rPr>
            </a:br>
            <a:r>
              <a:rPr lang="en-US" sz="1600" i="0" cap="none" dirty="0">
                <a:solidFill>
                  <a:schemeClr val="accent5"/>
                </a:solidFill>
                <a:latin typeface="Arial Regular"/>
              </a:rPr>
              <a:t>Process</a:t>
            </a:r>
          </a:p>
          <a:p>
            <a:pPr algn="ctr">
              <a:spcBef>
                <a:spcPts val="600"/>
              </a:spcBef>
            </a:pPr>
            <a:r>
              <a:rPr lang="en-US" sz="900" i="0" cap="none" dirty="0">
                <a:latin typeface="Arial Regular"/>
                <a:ea typeface="Roboto Light" panose="02000000000000000000" pitchFamily="2" charset="0"/>
                <a:cs typeface="Roboto Light" panose="02000000000000000000" pitchFamily="2" charset="0"/>
              </a:rPr>
              <a:t>The rollover distribution platform eliminates paperwork by processing rollovers online with ACH check processing, reducing number of steps and potential for </a:t>
            </a:r>
            <a:r>
              <a:rPr lang="en-US" sz="900" i="0" cap="none" dirty="0" smtClean="0">
                <a:latin typeface="Arial Regular"/>
                <a:ea typeface="Roboto Light" panose="02000000000000000000" pitchFamily="2" charset="0"/>
                <a:cs typeface="Roboto Light" panose="02000000000000000000" pitchFamily="2" charset="0"/>
              </a:rPr>
              <a:t>errors.</a:t>
            </a:r>
            <a:r>
              <a:rPr lang="en-US" sz="900" i="0" cap="none" dirty="0" smtClean="0">
                <a:latin typeface="Arial Regular"/>
              </a:rPr>
              <a:t> </a:t>
            </a:r>
            <a:endParaRPr lang="en-US" sz="900" i="0" cap="none" dirty="0">
              <a:latin typeface="Arial Regular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="" xmlns:a16="http://schemas.microsoft.com/office/drawing/2014/main" id="{FDEF83B8-CF70-0242-B477-33064E7B6D3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8709" y="1239209"/>
            <a:ext cx="952381" cy="952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3689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595DDA1-3DF6-3648-861F-4D106DAD41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Distribution Service Model | Call Center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8231ECA6-DD50-F142-8AC0-0250BE1384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2019 SS&amp;C Technologies. Confidential </a:t>
            </a:r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="" xmlns:a16="http://schemas.microsoft.com/office/drawing/2014/main" id="{24E718A2-D9CD-3646-8550-A3F1504C3664}"/>
              </a:ext>
            </a:extLst>
          </p:cNvPr>
          <p:cNvCxnSpPr/>
          <p:nvPr/>
        </p:nvCxnSpPr>
        <p:spPr>
          <a:xfrm>
            <a:off x="3698243" y="3440742"/>
            <a:ext cx="1598018" cy="0"/>
          </a:xfrm>
          <a:prstGeom prst="line">
            <a:avLst/>
          </a:prstGeom>
          <a:ln w="38100" cmpd="sng">
            <a:solidFill>
              <a:schemeClr val="accent5"/>
            </a:solidFill>
            <a:head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Flowchart: Document 15">
            <a:extLst>
              <a:ext uri="{FF2B5EF4-FFF2-40B4-BE49-F238E27FC236}">
                <a16:creationId xmlns="" xmlns:a16="http://schemas.microsoft.com/office/drawing/2014/main" id="{DC6AF4DD-2FBC-C34F-A922-BBD7E81DAB75}"/>
              </a:ext>
            </a:extLst>
          </p:cNvPr>
          <p:cNvSpPr/>
          <p:nvPr/>
        </p:nvSpPr>
        <p:spPr>
          <a:xfrm>
            <a:off x="4443737" y="2230372"/>
            <a:ext cx="2468880" cy="1648310"/>
          </a:xfrm>
          <a:prstGeom prst="flowChartDocumen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accent5"/>
            </a:solidFill>
            <a:prstDash val="solid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91440" tIns="102870" rIns="102870" bIns="102870" rtlCol="0" anchor="t"/>
          <a:lstStyle/>
          <a:p>
            <a:pPr>
              <a:buClr>
                <a:schemeClr val="bg2">
                  <a:lumMod val="75000"/>
                </a:schemeClr>
              </a:buClr>
            </a:pPr>
            <a:r>
              <a:rPr lang="en-US" sz="900" dirty="0">
                <a:solidFill>
                  <a:schemeClr val="tx1"/>
                </a:solidFill>
                <a:latin typeface="Arial Regular"/>
                <a:cs typeface="Roboto Light"/>
              </a:rPr>
              <a:t>Call Center Rep </a:t>
            </a:r>
            <a:r>
              <a:rPr lang="en-US" sz="900" dirty="0" smtClean="0">
                <a:solidFill>
                  <a:schemeClr val="tx1"/>
                </a:solidFill>
                <a:latin typeface="Arial Regular"/>
                <a:cs typeface="Roboto Light"/>
              </a:rPr>
              <a:t>(with participant):</a:t>
            </a:r>
            <a:endParaRPr lang="en-US" sz="900" dirty="0">
              <a:solidFill>
                <a:schemeClr val="tx1"/>
              </a:solidFill>
              <a:latin typeface="Arial Regular"/>
              <a:cs typeface="Roboto Light"/>
            </a:endParaRPr>
          </a:p>
          <a:p>
            <a:pPr marL="169863" indent="-169863">
              <a:buClr>
                <a:schemeClr val="tx1"/>
              </a:buClr>
              <a:buFont typeface="+mj-lt"/>
              <a:buAutoNum type="alphaLcParenR"/>
            </a:pPr>
            <a:r>
              <a:rPr lang="en-US" sz="900" dirty="0">
                <a:solidFill>
                  <a:schemeClr val="tx1"/>
                </a:solidFill>
                <a:latin typeface="Arial Regular"/>
                <a:cs typeface="Roboto Light"/>
              </a:rPr>
              <a:t>Selects a provider from a marketplace of partner providers</a:t>
            </a:r>
          </a:p>
          <a:p>
            <a:pPr marL="169863" indent="-169863">
              <a:buClr>
                <a:schemeClr val="tx1"/>
              </a:buClr>
              <a:buFont typeface="+mj-lt"/>
              <a:buAutoNum type="alphaLcParenR"/>
            </a:pPr>
            <a:r>
              <a:rPr lang="en-US" sz="900" dirty="0">
                <a:solidFill>
                  <a:schemeClr val="tx1"/>
                </a:solidFill>
                <a:latin typeface="Arial Regular"/>
                <a:cs typeface="Roboto Light"/>
              </a:rPr>
              <a:t>Enters the account type and account number</a:t>
            </a:r>
          </a:p>
          <a:p>
            <a:pPr marL="169863" indent="-169863">
              <a:buClr>
                <a:schemeClr val="tx1"/>
              </a:buClr>
              <a:buFont typeface="+mj-lt"/>
              <a:buAutoNum type="alphaLcParenR"/>
            </a:pPr>
            <a:r>
              <a:rPr lang="en-US" sz="900" dirty="0">
                <a:solidFill>
                  <a:schemeClr val="tx1"/>
                </a:solidFill>
                <a:latin typeface="Arial Regular"/>
                <a:cs typeface="Roboto Light"/>
              </a:rPr>
              <a:t>Reviews ‘How your money will be transferred</a:t>
            </a:r>
            <a:r>
              <a:rPr lang="en-US" sz="900" dirty="0" smtClean="0">
                <a:solidFill>
                  <a:schemeClr val="tx1"/>
                </a:solidFill>
                <a:latin typeface="Arial Regular"/>
                <a:cs typeface="Roboto Light"/>
              </a:rPr>
              <a:t>’</a:t>
            </a:r>
            <a:endParaRPr lang="en-US" sz="900" strike="sngStrike" dirty="0">
              <a:solidFill>
                <a:srgbClr val="FF0000"/>
              </a:solidFill>
              <a:latin typeface="Arial Regular"/>
              <a:cs typeface="Roboto Light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="" xmlns:a16="http://schemas.microsoft.com/office/drawing/2014/main" id="{A3F9413C-00D3-554A-9BE8-4101E5BE249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5937" y="1171442"/>
            <a:ext cx="761905" cy="761905"/>
          </a:xfrm>
          <a:prstGeom prst="rect">
            <a:avLst/>
          </a:prstGeom>
        </p:spPr>
      </p:pic>
      <p:cxnSp>
        <p:nvCxnSpPr>
          <p:cNvPr id="15" name="Straight Connector 14">
            <a:extLst>
              <a:ext uri="{FF2B5EF4-FFF2-40B4-BE49-F238E27FC236}">
                <a16:creationId xmlns="" xmlns:a16="http://schemas.microsoft.com/office/drawing/2014/main" id="{B3C139EF-470C-904E-83E0-66A01BF7FB73}"/>
              </a:ext>
            </a:extLst>
          </p:cNvPr>
          <p:cNvCxnSpPr/>
          <p:nvPr/>
        </p:nvCxnSpPr>
        <p:spPr>
          <a:xfrm>
            <a:off x="3329429" y="3718067"/>
            <a:ext cx="0" cy="914400"/>
          </a:xfrm>
          <a:prstGeom prst="line">
            <a:avLst/>
          </a:prstGeom>
          <a:ln w="38100" cmpd="sng"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="" xmlns:a16="http://schemas.microsoft.com/office/drawing/2014/main" id="{BF3CD222-E742-614F-9A82-32861F6315DE}"/>
              </a:ext>
            </a:extLst>
          </p:cNvPr>
          <p:cNvCxnSpPr/>
          <p:nvPr/>
        </p:nvCxnSpPr>
        <p:spPr>
          <a:xfrm>
            <a:off x="2781653" y="2092849"/>
            <a:ext cx="1549869" cy="0"/>
          </a:xfrm>
          <a:prstGeom prst="line">
            <a:avLst/>
          </a:prstGeom>
          <a:ln w="38100" cmpd="sng">
            <a:solidFill>
              <a:schemeClr val="accent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="" xmlns:a16="http://schemas.microsoft.com/office/drawing/2014/main" id="{9716B03E-682D-4E44-AE73-B6C2ADA19932}"/>
              </a:ext>
            </a:extLst>
          </p:cNvPr>
          <p:cNvCxnSpPr/>
          <p:nvPr/>
        </p:nvCxnSpPr>
        <p:spPr>
          <a:xfrm>
            <a:off x="739493" y="2092849"/>
            <a:ext cx="1549869" cy="0"/>
          </a:xfrm>
          <a:prstGeom prst="line">
            <a:avLst/>
          </a:prstGeom>
          <a:ln w="38100" cmpd="sng">
            <a:solidFill>
              <a:schemeClr val="accent6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="" xmlns:a16="http://schemas.microsoft.com/office/drawing/2014/main" id="{32FFC5AE-9A7E-0E4E-A4CD-0F3154B66BC5}"/>
              </a:ext>
            </a:extLst>
          </p:cNvPr>
          <p:cNvSpPr/>
          <p:nvPr/>
        </p:nvSpPr>
        <p:spPr>
          <a:xfrm>
            <a:off x="4443737" y="1903931"/>
            <a:ext cx="2468880" cy="336550"/>
          </a:xfrm>
          <a:prstGeom prst="rect">
            <a:avLst/>
          </a:prstGeom>
          <a:solidFill>
            <a:schemeClr val="accent5"/>
          </a:solidFill>
          <a:ln w="127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tlCol="0" anchor="ctr"/>
          <a:lstStyle/>
          <a:p>
            <a:r>
              <a:rPr lang="en-US" sz="1400" dirty="0">
                <a:latin typeface="Arial Regular"/>
                <a:ea typeface="Roboto Medium" panose="02000000000000000000" pitchFamily="2" charset="0"/>
                <a:cs typeface="Roboto Medium" panose="02000000000000000000" pitchFamily="2" charset="0"/>
              </a:rPr>
              <a:t>Rollover Platform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="" xmlns:a16="http://schemas.microsoft.com/office/drawing/2014/main" id="{134A295A-0F71-6B4D-9127-A2393D5ECD9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2055" y="1094845"/>
            <a:ext cx="761905" cy="761905"/>
          </a:xfrm>
          <a:prstGeom prst="rect">
            <a:avLst/>
          </a:prstGeom>
        </p:spPr>
      </p:pic>
      <p:grpSp>
        <p:nvGrpSpPr>
          <p:cNvPr id="20" name="Group 19">
            <a:extLst>
              <a:ext uri="{FF2B5EF4-FFF2-40B4-BE49-F238E27FC236}">
                <a16:creationId xmlns="" xmlns:a16="http://schemas.microsoft.com/office/drawing/2014/main" id="{8DCB3E05-AFC7-C045-8B1F-E056399E1B59}"/>
              </a:ext>
            </a:extLst>
          </p:cNvPr>
          <p:cNvGrpSpPr/>
          <p:nvPr/>
        </p:nvGrpSpPr>
        <p:grpSpPr>
          <a:xfrm>
            <a:off x="780845" y="1109663"/>
            <a:ext cx="1175644" cy="737845"/>
            <a:chOff x="746303" y="1312185"/>
            <a:chExt cx="1175644" cy="737845"/>
          </a:xfrm>
        </p:grpSpPr>
        <p:pic>
          <p:nvPicPr>
            <p:cNvPr id="21" name="Picture 20">
              <a:extLst>
                <a:ext uri="{FF2B5EF4-FFF2-40B4-BE49-F238E27FC236}">
                  <a16:creationId xmlns="" xmlns:a16="http://schemas.microsoft.com/office/drawing/2014/main" id="{8261A713-9B37-7B4D-9BCC-8C5759AD80A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37361" y="1312185"/>
              <a:ext cx="684586" cy="684586"/>
            </a:xfrm>
            <a:prstGeom prst="rect">
              <a:avLst/>
            </a:prstGeom>
          </p:spPr>
        </p:pic>
        <p:pic>
          <p:nvPicPr>
            <p:cNvPr id="22" name="Picture 21">
              <a:extLst>
                <a:ext uri="{FF2B5EF4-FFF2-40B4-BE49-F238E27FC236}">
                  <a16:creationId xmlns="" xmlns:a16="http://schemas.microsoft.com/office/drawing/2014/main" id="{43696652-69CB-1745-9792-38B7826E9D9E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6303" y="1327412"/>
              <a:ext cx="722618" cy="722618"/>
            </a:xfrm>
            <a:prstGeom prst="rect">
              <a:avLst/>
            </a:prstGeom>
          </p:spPr>
        </p:pic>
      </p:grpSp>
      <p:sp>
        <p:nvSpPr>
          <p:cNvPr id="23" name="Flowchart: Document 25">
            <a:extLst>
              <a:ext uri="{FF2B5EF4-FFF2-40B4-BE49-F238E27FC236}">
                <a16:creationId xmlns="" xmlns:a16="http://schemas.microsoft.com/office/drawing/2014/main" id="{E040AC27-3C8C-7247-9EF0-E3166AA8E5FB}"/>
              </a:ext>
            </a:extLst>
          </p:cNvPr>
          <p:cNvSpPr/>
          <p:nvPr/>
        </p:nvSpPr>
        <p:spPr>
          <a:xfrm>
            <a:off x="637351" y="2230372"/>
            <a:ext cx="1280160" cy="490756"/>
          </a:xfrm>
          <a:prstGeom prst="flowChartDocumen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accent6"/>
            </a:solidFill>
            <a:prstDash val="solid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91440" tIns="73152" rIns="102870" bIns="102870" rtlCol="0" anchor="t"/>
          <a:lstStyle/>
          <a:p>
            <a:pPr>
              <a:buClr>
                <a:schemeClr val="bg2">
                  <a:lumMod val="75000"/>
                </a:schemeClr>
              </a:buClr>
            </a:pPr>
            <a:r>
              <a:rPr lang="en-US" sz="900" dirty="0">
                <a:solidFill>
                  <a:schemeClr val="tx1"/>
                </a:solidFill>
                <a:latin typeface="Arial Regular"/>
                <a:cs typeface="Roboto Light"/>
              </a:rPr>
              <a:t>Participant calls the Call Center 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="" xmlns:a16="http://schemas.microsoft.com/office/drawing/2014/main" id="{671AB127-9EDA-7046-85ED-7716579BBC33}"/>
              </a:ext>
            </a:extLst>
          </p:cNvPr>
          <p:cNvSpPr/>
          <p:nvPr/>
        </p:nvSpPr>
        <p:spPr>
          <a:xfrm>
            <a:off x="636178" y="1903931"/>
            <a:ext cx="1280160" cy="338328"/>
          </a:xfrm>
          <a:prstGeom prst="rect">
            <a:avLst/>
          </a:prstGeom>
          <a:solidFill>
            <a:schemeClr val="accent6"/>
          </a:solidFill>
          <a:ln w="127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latin typeface="Arial Regular"/>
                <a:ea typeface="Roboto Medium" panose="02000000000000000000" pitchFamily="2" charset="0"/>
                <a:cs typeface="Roboto Medium" panose="02000000000000000000" pitchFamily="2" charset="0"/>
              </a:rPr>
              <a:t>Participant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="" xmlns:a16="http://schemas.microsoft.com/office/drawing/2014/main" id="{8D760707-A95C-B141-A215-A33047ACC22E}"/>
              </a:ext>
            </a:extLst>
          </p:cNvPr>
          <p:cNvSpPr/>
          <p:nvPr/>
        </p:nvSpPr>
        <p:spPr>
          <a:xfrm>
            <a:off x="2380503" y="1903931"/>
            <a:ext cx="1280160" cy="33655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latin typeface="Arial Regular"/>
                <a:ea typeface="Roboto Medium" panose="02000000000000000000" pitchFamily="2" charset="0"/>
                <a:cs typeface="Roboto Medium" panose="02000000000000000000" pitchFamily="2" charset="0"/>
              </a:rPr>
              <a:t>Call Center</a:t>
            </a:r>
          </a:p>
        </p:txBody>
      </p:sp>
      <p:sp>
        <p:nvSpPr>
          <p:cNvPr id="26" name="Flowchart: Document 30">
            <a:extLst>
              <a:ext uri="{FF2B5EF4-FFF2-40B4-BE49-F238E27FC236}">
                <a16:creationId xmlns="" xmlns:a16="http://schemas.microsoft.com/office/drawing/2014/main" id="{9CCB03F5-A417-0848-A542-24787CE32A41}"/>
              </a:ext>
            </a:extLst>
          </p:cNvPr>
          <p:cNvSpPr/>
          <p:nvPr/>
        </p:nvSpPr>
        <p:spPr>
          <a:xfrm>
            <a:off x="2380503" y="2230372"/>
            <a:ext cx="1280160" cy="688940"/>
          </a:xfrm>
          <a:prstGeom prst="flowChartDocumen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accent2"/>
            </a:solidFill>
            <a:prstDash val="solid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91440" tIns="73152" rIns="102870" bIns="102870" rtlCol="0" anchor="t"/>
          <a:lstStyle/>
          <a:p>
            <a:pPr>
              <a:buClr>
                <a:schemeClr val="bg2">
                  <a:lumMod val="75000"/>
                </a:schemeClr>
              </a:buClr>
            </a:pPr>
            <a:r>
              <a:rPr lang="en-US" sz="900" dirty="0">
                <a:solidFill>
                  <a:schemeClr val="tx1"/>
                </a:solidFill>
                <a:latin typeface="Arial Regular"/>
                <a:cs typeface="Roboto Light"/>
              </a:rPr>
              <a:t>Call Center Rep accesses the platform</a:t>
            </a:r>
          </a:p>
        </p:txBody>
      </p:sp>
      <p:sp>
        <p:nvSpPr>
          <p:cNvPr id="27" name="Flowchart: Document 24">
            <a:extLst>
              <a:ext uri="{FF2B5EF4-FFF2-40B4-BE49-F238E27FC236}">
                <a16:creationId xmlns="" xmlns:a16="http://schemas.microsoft.com/office/drawing/2014/main" id="{5CC19BBB-4A6F-474E-B927-C43DF010E20B}"/>
              </a:ext>
            </a:extLst>
          </p:cNvPr>
          <p:cNvSpPr/>
          <p:nvPr/>
        </p:nvSpPr>
        <p:spPr>
          <a:xfrm>
            <a:off x="7194337" y="2230372"/>
            <a:ext cx="1554480" cy="1003836"/>
          </a:xfrm>
          <a:prstGeom prst="flowChartDocumen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2"/>
            </a:solidFill>
            <a:prstDash val="solid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102870" tIns="73152" rIns="102870" bIns="102870" rtlCol="0" anchor="t"/>
          <a:lstStyle/>
          <a:p>
            <a:pPr marL="115888" indent="-115888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900" dirty="0" smtClean="0">
                <a:solidFill>
                  <a:schemeClr val="tx1"/>
                </a:solidFill>
                <a:latin typeface="Arial Regular"/>
                <a:cs typeface="Roboto Light"/>
              </a:rPr>
              <a:t>Processes distribution </a:t>
            </a:r>
            <a:endParaRPr lang="en-US" sz="900" strike="sngStrike" dirty="0" smtClean="0">
              <a:solidFill>
                <a:srgbClr val="FF0000"/>
              </a:solidFill>
              <a:latin typeface="Arial Regular"/>
              <a:cs typeface="Roboto Light"/>
            </a:endParaRPr>
          </a:p>
          <a:p>
            <a:pPr marL="115888" indent="-115888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900" dirty="0" smtClean="0">
                <a:solidFill>
                  <a:schemeClr val="tx1"/>
                </a:solidFill>
                <a:latin typeface="Arial Regular"/>
                <a:cs typeface="Roboto Light"/>
              </a:rPr>
              <a:t>Provides weekly file </a:t>
            </a:r>
            <a:endParaRPr lang="en-US" sz="900" dirty="0">
              <a:solidFill>
                <a:schemeClr val="tx1"/>
              </a:solidFill>
              <a:latin typeface="Arial Regular"/>
              <a:cs typeface="Roboto Light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="" xmlns:a16="http://schemas.microsoft.com/office/drawing/2014/main" id="{DC30ADD6-3763-1546-9A40-6A4347D5D9F6}"/>
              </a:ext>
            </a:extLst>
          </p:cNvPr>
          <p:cNvSpPr/>
          <p:nvPr/>
        </p:nvSpPr>
        <p:spPr>
          <a:xfrm>
            <a:off x="7194337" y="1903931"/>
            <a:ext cx="1554480" cy="336550"/>
          </a:xfrm>
          <a:prstGeom prst="rect">
            <a:avLst/>
          </a:prstGeom>
          <a:solidFill>
            <a:schemeClr val="bg2"/>
          </a:solidFill>
          <a:ln w="127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latin typeface="Arial Regular"/>
                <a:ea typeface="Roboto Medium" panose="02000000000000000000" pitchFamily="2" charset="0"/>
                <a:cs typeface="Roboto Medium" panose="02000000000000000000" pitchFamily="2" charset="0"/>
              </a:rPr>
              <a:t>Recordkeeper</a:t>
            </a:r>
          </a:p>
        </p:txBody>
      </p:sp>
      <p:sp>
        <p:nvSpPr>
          <p:cNvPr id="29" name="Flowchart: Document 32">
            <a:extLst>
              <a:ext uri="{FF2B5EF4-FFF2-40B4-BE49-F238E27FC236}">
                <a16:creationId xmlns="" xmlns:a16="http://schemas.microsoft.com/office/drawing/2014/main" id="{E5F369AF-0048-FE40-9B7B-68E0AB29EABF}"/>
              </a:ext>
            </a:extLst>
          </p:cNvPr>
          <p:cNvSpPr/>
          <p:nvPr/>
        </p:nvSpPr>
        <p:spPr>
          <a:xfrm>
            <a:off x="2380503" y="3183313"/>
            <a:ext cx="1280160" cy="732744"/>
          </a:xfrm>
          <a:prstGeom prst="flowChartDocumen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accent2"/>
            </a:solidFill>
            <a:prstDash val="solid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102870" tIns="73152" rIns="102870" bIns="102870" rtlCol="0" anchor="t"/>
          <a:lstStyle/>
          <a:p>
            <a:pPr>
              <a:buClr>
                <a:schemeClr val="bg2">
                  <a:lumMod val="75000"/>
                </a:schemeClr>
              </a:buClr>
            </a:pPr>
            <a:r>
              <a:rPr lang="en-US" sz="900" dirty="0">
                <a:solidFill>
                  <a:schemeClr val="tx1"/>
                </a:solidFill>
                <a:latin typeface="Arial Regular"/>
                <a:cs typeface="Roboto Light"/>
              </a:rPr>
              <a:t>ACH and/or check instructions returned to the Call Center</a:t>
            </a:r>
          </a:p>
        </p:txBody>
      </p:sp>
      <p:sp>
        <p:nvSpPr>
          <p:cNvPr id="30" name="Oval 29">
            <a:extLst>
              <a:ext uri="{FF2B5EF4-FFF2-40B4-BE49-F238E27FC236}">
                <a16:creationId xmlns="" xmlns:a16="http://schemas.microsoft.com/office/drawing/2014/main" id="{E30201C8-679D-8049-9A6E-C21F5228437D}"/>
              </a:ext>
            </a:extLst>
          </p:cNvPr>
          <p:cNvSpPr/>
          <p:nvPr/>
        </p:nvSpPr>
        <p:spPr>
          <a:xfrm>
            <a:off x="467628" y="1699651"/>
            <a:ext cx="274320" cy="274320"/>
          </a:xfrm>
          <a:prstGeom prst="ellipse">
            <a:avLst/>
          </a:prstGeom>
          <a:solidFill>
            <a:schemeClr val="accent6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aseline="0" dirty="0">
                <a:solidFill>
                  <a:schemeClr val="bg1"/>
                </a:solidFill>
                <a:latin typeface="Arial Regular"/>
                <a:cs typeface="Roboto Light"/>
              </a:rPr>
              <a:t>1</a:t>
            </a:r>
          </a:p>
        </p:txBody>
      </p:sp>
      <p:sp>
        <p:nvSpPr>
          <p:cNvPr id="31" name="Oval 30">
            <a:extLst>
              <a:ext uri="{FF2B5EF4-FFF2-40B4-BE49-F238E27FC236}">
                <a16:creationId xmlns="" xmlns:a16="http://schemas.microsoft.com/office/drawing/2014/main" id="{DD6543A8-4974-FA45-ABED-76AD1DD23F1B}"/>
              </a:ext>
            </a:extLst>
          </p:cNvPr>
          <p:cNvSpPr/>
          <p:nvPr/>
        </p:nvSpPr>
        <p:spPr>
          <a:xfrm>
            <a:off x="2219889" y="1699651"/>
            <a:ext cx="274320" cy="274320"/>
          </a:xfrm>
          <a:prstGeom prst="ellipse">
            <a:avLst/>
          </a:prstGeom>
          <a:solidFill>
            <a:schemeClr val="accent2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aseline="0" dirty="0">
                <a:solidFill>
                  <a:schemeClr val="bg1"/>
                </a:solidFill>
                <a:latin typeface="Arial Regular"/>
                <a:cs typeface="Roboto Light"/>
              </a:rPr>
              <a:t>2</a:t>
            </a:r>
          </a:p>
        </p:txBody>
      </p:sp>
      <p:sp>
        <p:nvSpPr>
          <p:cNvPr id="32" name="Oval 31">
            <a:extLst>
              <a:ext uri="{FF2B5EF4-FFF2-40B4-BE49-F238E27FC236}">
                <a16:creationId xmlns="" xmlns:a16="http://schemas.microsoft.com/office/drawing/2014/main" id="{F5DF067A-A715-7349-A038-C39571D1EE61}"/>
              </a:ext>
            </a:extLst>
          </p:cNvPr>
          <p:cNvSpPr/>
          <p:nvPr/>
        </p:nvSpPr>
        <p:spPr>
          <a:xfrm>
            <a:off x="2210161" y="2982587"/>
            <a:ext cx="274320" cy="274320"/>
          </a:xfrm>
          <a:prstGeom prst="ellipse">
            <a:avLst/>
          </a:prstGeom>
          <a:solidFill>
            <a:schemeClr val="accent2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aseline="0" dirty="0">
                <a:solidFill>
                  <a:schemeClr val="bg1"/>
                </a:solidFill>
                <a:latin typeface="Arial Regular"/>
                <a:cs typeface="Roboto Light"/>
              </a:rPr>
              <a:t>4</a:t>
            </a:r>
          </a:p>
        </p:txBody>
      </p:sp>
      <p:sp>
        <p:nvSpPr>
          <p:cNvPr id="33" name="Oval 32">
            <a:extLst>
              <a:ext uri="{FF2B5EF4-FFF2-40B4-BE49-F238E27FC236}">
                <a16:creationId xmlns="" xmlns:a16="http://schemas.microsoft.com/office/drawing/2014/main" id="{00E8729B-8047-0944-9E8B-220295CB589E}"/>
              </a:ext>
            </a:extLst>
          </p:cNvPr>
          <p:cNvSpPr/>
          <p:nvPr/>
        </p:nvSpPr>
        <p:spPr>
          <a:xfrm>
            <a:off x="4284684" y="1699651"/>
            <a:ext cx="274320" cy="274320"/>
          </a:xfrm>
          <a:prstGeom prst="ellipse">
            <a:avLst/>
          </a:prstGeom>
          <a:solidFill>
            <a:schemeClr val="accent5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aseline="0" dirty="0">
                <a:solidFill>
                  <a:schemeClr val="bg1"/>
                </a:solidFill>
                <a:latin typeface="Arial Regular"/>
                <a:cs typeface="Roboto Light"/>
              </a:rPr>
              <a:t>3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="" xmlns:a16="http://schemas.microsoft.com/office/drawing/2014/main" id="{338903A3-D2BD-4144-A7C0-6E99921703AA}"/>
              </a:ext>
            </a:extLst>
          </p:cNvPr>
          <p:cNvCxnSpPr/>
          <p:nvPr/>
        </p:nvCxnSpPr>
        <p:spPr>
          <a:xfrm>
            <a:off x="3303199" y="4630517"/>
            <a:ext cx="4291376" cy="0"/>
          </a:xfrm>
          <a:prstGeom prst="line">
            <a:avLst/>
          </a:prstGeom>
          <a:ln w="38100" cmpd="sng">
            <a:solidFill>
              <a:schemeClr val="accent2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="" xmlns:a16="http://schemas.microsoft.com/office/drawing/2014/main" id="{AF5B49F7-72A1-F943-A88A-A9B27C708050}"/>
              </a:ext>
            </a:extLst>
          </p:cNvPr>
          <p:cNvCxnSpPr/>
          <p:nvPr/>
        </p:nvCxnSpPr>
        <p:spPr>
          <a:xfrm>
            <a:off x="7594575" y="3279236"/>
            <a:ext cx="0" cy="1371600"/>
          </a:xfrm>
          <a:prstGeom prst="line">
            <a:avLst/>
          </a:prstGeom>
          <a:ln w="38100" cmpd="sng">
            <a:solidFill>
              <a:schemeClr val="accent2"/>
            </a:solidFill>
            <a:head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Oval 35">
            <a:extLst>
              <a:ext uri="{FF2B5EF4-FFF2-40B4-BE49-F238E27FC236}">
                <a16:creationId xmlns="" xmlns:a16="http://schemas.microsoft.com/office/drawing/2014/main" id="{196E9A25-BD9F-9D4C-B24C-F81A3B120FFB}"/>
              </a:ext>
            </a:extLst>
          </p:cNvPr>
          <p:cNvSpPr/>
          <p:nvPr/>
        </p:nvSpPr>
        <p:spPr>
          <a:xfrm>
            <a:off x="7053652" y="1699651"/>
            <a:ext cx="274320" cy="274320"/>
          </a:xfrm>
          <a:prstGeom prst="ellipse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aseline="0" dirty="0">
                <a:solidFill>
                  <a:schemeClr val="bg1"/>
                </a:solidFill>
                <a:latin typeface="Arial Regular"/>
                <a:cs typeface="Roboto Light"/>
              </a:rPr>
              <a:t>5</a:t>
            </a:r>
          </a:p>
        </p:txBody>
      </p:sp>
      <p:grpSp>
        <p:nvGrpSpPr>
          <p:cNvPr id="37" name="Group 36">
            <a:extLst>
              <a:ext uri="{FF2B5EF4-FFF2-40B4-BE49-F238E27FC236}">
                <a16:creationId xmlns="" xmlns:a16="http://schemas.microsoft.com/office/drawing/2014/main" id="{3A4968BB-010E-394A-A3F4-916C157EB528}"/>
              </a:ext>
            </a:extLst>
          </p:cNvPr>
          <p:cNvGrpSpPr/>
          <p:nvPr/>
        </p:nvGrpSpPr>
        <p:grpSpPr>
          <a:xfrm>
            <a:off x="7371489" y="1232484"/>
            <a:ext cx="741948" cy="615295"/>
            <a:chOff x="7319894" y="1145141"/>
            <a:chExt cx="741948" cy="615295"/>
          </a:xfrm>
        </p:grpSpPr>
        <p:pic>
          <p:nvPicPr>
            <p:cNvPr id="38" name="Picture 37">
              <a:extLst>
                <a:ext uri="{FF2B5EF4-FFF2-40B4-BE49-F238E27FC236}">
                  <a16:creationId xmlns="" xmlns:a16="http://schemas.microsoft.com/office/drawing/2014/main" id="{C929DE3E-64EF-C240-ADEB-FCF995F953E5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19894" y="1151915"/>
              <a:ext cx="608521" cy="608521"/>
            </a:xfrm>
            <a:prstGeom prst="rect">
              <a:avLst/>
            </a:prstGeom>
          </p:spPr>
        </p:pic>
        <p:sp>
          <p:nvSpPr>
            <p:cNvPr id="39" name="Rectangle 38">
              <a:extLst>
                <a:ext uri="{FF2B5EF4-FFF2-40B4-BE49-F238E27FC236}">
                  <a16:creationId xmlns="" xmlns:a16="http://schemas.microsoft.com/office/drawing/2014/main" id="{80F84A57-307E-A040-9BF1-BE43757FDAF4}"/>
                </a:ext>
              </a:extLst>
            </p:cNvPr>
            <p:cNvSpPr/>
            <p:nvPr/>
          </p:nvSpPr>
          <p:spPr>
            <a:xfrm>
              <a:off x="7357156" y="1145141"/>
              <a:ext cx="704686" cy="572187"/>
            </a:xfrm>
            <a:prstGeom prst="rect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baseline="0" dirty="0">
                <a:solidFill>
                  <a:srgbClr val="FFFFFF"/>
                </a:solidFill>
                <a:latin typeface="Arial Regular"/>
                <a:cs typeface="Roboto Ligh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88563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90DCDA1-1DEE-B14C-B0CB-86A6D9D2BB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Distribution Service Model Screens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CBF97ED5-DDE1-2348-B284-20BDB676F7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2019 SS&amp;C Technologies. Confidential 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F940ADCA-1494-5848-BD95-628C3CBE361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710" y="950560"/>
            <a:ext cx="595333" cy="595333"/>
          </a:xfrm>
          <a:prstGeom prst="rect">
            <a:avLst/>
          </a:prstGeom>
        </p:spPr>
      </p:pic>
      <p:sp>
        <p:nvSpPr>
          <p:cNvPr id="4" name="Flowchart: Document 31">
            <a:extLst>
              <a:ext uri="{FF2B5EF4-FFF2-40B4-BE49-F238E27FC236}">
                <a16:creationId xmlns="" xmlns:a16="http://schemas.microsoft.com/office/drawing/2014/main" id="{0B0854EF-8283-AD41-B0A7-5DDCF0E856E3}"/>
              </a:ext>
            </a:extLst>
          </p:cNvPr>
          <p:cNvSpPr/>
          <p:nvPr/>
        </p:nvSpPr>
        <p:spPr>
          <a:xfrm>
            <a:off x="512062" y="1833190"/>
            <a:ext cx="8229600" cy="3119457"/>
          </a:xfrm>
          <a:prstGeom prst="flowChartDocumen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accent5"/>
            </a:solidFill>
            <a:prstDash val="solid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91440" tIns="102870" rIns="102870" bIns="102870" rtlCol="0" anchor="t"/>
          <a:lstStyle/>
          <a:p>
            <a:pPr>
              <a:buClr>
                <a:schemeClr val="bg2">
                  <a:lumMod val="75000"/>
                </a:schemeClr>
              </a:buClr>
            </a:pPr>
            <a:endParaRPr lang="en-US" sz="900" dirty="0">
              <a:solidFill>
                <a:schemeClr val="tx1"/>
              </a:solidFill>
              <a:latin typeface="Arial Regular"/>
              <a:cs typeface="Roboto Light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025A2F1-7B4F-164D-80E9-BCD81D0D092A}"/>
              </a:ext>
            </a:extLst>
          </p:cNvPr>
          <p:cNvSpPr/>
          <p:nvPr/>
        </p:nvSpPr>
        <p:spPr>
          <a:xfrm>
            <a:off x="512064" y="1506750"/>
            <a:ext cx="8229600" cy="336550"/>
          </a:xfrm>
          <a:prstGeom prst="rect">
            <a:avLst/>
          </a:prstGeom>
          <a:solidFill>
            <a:schemeClr val="accent5"/>
          </a:solidFill>
          <a:ln w="127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tlCol="0" anchor="ctr"/>
          <a:lstStyle/>
          <a:p>
            <a:r>
              <a:rPr lang="en-US" sz="1400" dirty="0">
                <a:latin typeface="Arial Regular"/>
                <a:ea typeface="Roboto Medium" panose="02000000000000000000" pitchFamily="2" charset="0"/>
                <a:cs typeface="Roboto Medium" panose="02000000000000000000" pitchFamily="2" charset="0"/>
              </a:rPr>
              <a:t> Rollover Platform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E1BE832C-5B5D-7A44-8230-801E5A3D689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7013" y="2048640"/>
            <a:ext cx="2716530" cy="1905000"/>
          </a:xfrm>
          <a:prstGeom prst="rect">
            <a:avLst/>
          </a:prstGeom>
          <a:ln w="3175">
            <a:solidFill>
              <a:schemeClr val="bg1">
                <a:lumMod val="75000"/>
              </a:schemeClr>
            </a:solidFill>
          </a:ln>
        </p:spPr>
      </p:pic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D1B4CAEB-366F-D041-A98C-16E55362F10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462" y="2048641"/>
            <a:ext cx="2234851" cy="2448592"/>
          </a:xfrm>
          <a:prstGeom prst="rect">
            <a:avLst/>
          </a:prstGeom>
          <a:ln w="3175">
            <a:solidFill>
              <a:schemeClr val="bg1">
                <a:lumMod val="75000"/>
              </a:schemeClr>
            </a:solidFill>
          </a:ln>
        </p:spPr>
      </p:pic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EA133523-DD4E-B04F-BFC4-DC91490101A6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5242" y="2048643"/>
            <a:ext cx="2376964" cy="1666875"/>
          </a:xfrm>
          <a:prstGeom prst="rect">
            <a:avLst/>
          </a:prstGeom>
          <a:ln w="3175">
            <a:solidFill>
              <a:schemeClr val="bg1">
                <a:lumMod val="75000"/>
              </a:schemeClr>
            </a:solidFill>
          </a:ln>
        </p:spPr>
      </p:pic>
      <p:sp>
        <p:nvSpPr>
          <p:cNvPr id="10" name="Oval 9">
            <a:extLst>
              <a:ext uri="{FF2B5EF4-FFF2-40B4-BE49-F238E27FC236}">
                <a16:creationId xmlns="" xmlns:a16="http://schemas.microsoft.com/office/drawing/2014/main" id="{08AC2392-F3FE-E74C-9748-97616D43F534}"/>
              </a:ext>
            </a:extLst>
          </p:cNvPr>
          <p:cNvSpPr/>
          <p:nvPr/>
        </p:nvSpPr>
        <p:spPr>
          <a:xfrm>
            <a:off x="572735" y="1936058"/>
            <a:ext cx="274320" cy="274320"/>
          </a:xfrm>
          <a:prstGeom prst="ellipse">
            <a:avLst/>
          </a:prstGeom>
          <a:solidFill>
            <a:schemeClr val="accent5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aseline="0" dirty="0">
                <a:solidFill>
                  <a:schemeClr val="bg1"/>
                </a:solidFill>
                <a:latin typeface="Arial Regular"/>
                <a:cs typeface="Roboto Light"/>
              </a:rPr>
              <a:t>a</a:t>
            </a:r>
          </a:p>
        </p:txBody>
      </p:sp>
      <p:sp>
        <p:nvSpPr>
          <p:cNvPr id="11" name="Oval 10">
            <a:extLst>
              <a:ext uri="{FF2B5EF4-FFF2-40B4-BE49-F238E27FC236}">
                <a16:creationId xmlns="" xmlns:a16="http://schemas.microsoft.com/office/drawing/2014/main" id="{E5459739-158D-7243-9EBC-09C5ECF07EE2}"/>
              </a:ext>
            </a:extLst>
          </p:cNvPr>
          <p:cNvSpPr/>
          <p:nvPr/>
        </p:nvSpPr>
        <p:spPr>
          <a:xfrm>
            <a:off x="2943040" y="1936058"/>
            <a:ext cx="274320" cy="274320"/>
          </a:xfrm>
          <a:prstGeom prst="ellipse">
            <a:avLst/>
          </a:prstGeom>
          <a:solidFill>
            <a:schemeClr val="accent5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aseline="0" dirty="0">
                <a:solidFill>
                  <a:schemeClr val="bg1"/>
                </a:solidFill>
                <a:latin typeface="Arial Regular"/>
                <a:cs typeface="Roboto Light"/>
              </a:rPr>
              <a:t>b</a:t>
            </a:r>
          </a:p>
        </p:txBody>
      </p:sp>
      <p:sp>
        <p:nvSpPr>
          <p:cNvPr id="12" name="Oval 11">
            <a:extLst>
              <a:ext uri="{FF2B5EF4-FFF2-40B4-BE49-F238E27FC236}">
                <a16:creationId xmlns="" xmlns:a16="http://schemas.microsoft.com/office/drawing/2014/main" id="{FCF566F3-A428-3741-99EE-26FB2A97B273}"/>
              </a:ext>
            </a:extLst>
          </p:cNvPr>
          <p:cNvSpPr/>
          <p:nvPr/>
        </p:nvSpPr>
        <p:spPr>
          <a:xfrm>
            <a:off x="5860104" y="1936058"/>
            <a:ext cx="274320" cy="274320"/>
          </a:xfrm>
          <a:prstGeom prst="ellipse">
            <a:avLst/>
          </a:prstGeom>
          <a:solidFill>
            <a:schemeClr val="accent5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aseline="0" dirty="0">
                <a:solidFill>
                  <a:schemeClr val="bg1"/>
                </a:solidFill>
                <a:latin typeface="Arial Regular"/>
                <a:cs typeface="Roboto Light"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1314776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45771BB-34A5-D742-A2AE-4DC0FFA048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Distribution Service Model Requirements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EFFCFC09-A1E7-8340-B498-685A4F9824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2019 SS&amp;C Technologies. Confidential </a:t>
            </a:r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="" xmlns:a16="http://schemas.microsoft.com/office/drawing/2014/main" id="{BC0EAB2C-FB94-F447-8121-C4E91AA11BBF}"/>
              </a:ext>
            </a:extLst>
          </p:cNvPr>
          <p:cNvSpPr txBox="1">
            <a:spLocks/>
          </p:cNvSpPr>
          <p:nvPr/>
        </p:nvSpPr>
        <p:spPr>
          <a:xfrm>
            <a:off x="510777" y="1005840"/>
            <a:ext cx="8137112" cy="3263504"/>
          </a:xfrm>
          <a:prstGeom prst="rect">
            <a:avLst/>
          </a:prstGeom>
        </p:spPr>
        <p:txBody>
          <a:bodyPr lIns="0"/>
          <a:lstStyle>
            <a:lvl1pPr marL="171450" indent="-171450" algn="l" defTabSz="685800" rtl="0" eaLnBrk="1" latinLnBrk="0" hangingPunct="1">
              <a:lnSpc>
                <a:spcPct val="100000"/>
              </a:lnSpc>
              <a:spcBef>
                <a:spcPts val="750"/>
              </a:spcBef>
              <a:spcAft>
                <a:spcPts val="225"/>
              </a:spcAft>
              <a:buFont typeface="Arial"/>
              <a:buChar char="•"/>
              <a:defRPr sz="18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100000"/>
              </a:lnSpc>
              <a:spcBef>
                <a:spcPts val="375"/>
              </a:spcBef>
              <a:spcAft>
                <a:spcPts val="225"/>
              </a:spcAft>
              <a:buFont typeface="Arial"/>
              <a:buChar char="•"/>
              <a:defRPr sz="17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100000"/>
              </a:lnSpc>
              <a:spcBef>
                <a:spcPts val="375"/>
              </a:spcBef>
              <a:spcAft>
                <a:spcPts val="225"/>
              </a:spcAft>
              <a:buFont typeface="Arial"/>
              <a:buChar char="•"/>
              <a:defRPr sz="15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100000"/>
              </a:lnSpc>
              <a:spcBef>
                <a:spcPts val="375"/>
              </a:spcBef>
              <a:spcAft>
                <a:spcPts val="225"/>
              </a:spcAft>
              <a:buFont typeface="Arial"/>
              <a:buChar char="•"/>
              <a:defRPr sz="14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100000"/>
              </a:lnSpc>
              <a:spcBef>
                <a:spcPts val="375"/>
              </a:spcBef>
              <a:spcAft>
                <a:spcPts val="225"/>
              </a:spcAft>
              <a:buFont typeface="Arial"/>
              <a:buChar char="•"/>
              <a:defRPr sz="14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b="1" dirty="0" smtClean="0">
                <a:solidFill>
                  <a:schemeClr val="accent1"/>
                </a:solidFill>
              </a:rPr>
              <a:t>High-Level </a:t>
            </a:r>
            <a:r>
              <a:rPr lang="en-US" sz="1600" b="1" dirty="0">
                <a:solidFill>
                  <a:schemeClr val="accent1"/>
                </a:solidFill>
              </a:rPr>
              <a:t>Requirements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500" dirty="0"/>
              <a:t>Authentication web service to connect the </a:t>
            </a:r>
            <a:r>
              <a:rPr lang="en-US" sz="1500" dirty="0" err="1" smtClean="0"/>
              <a:t>recordkeeper</a:t>
            </a:r>
            <a:r>
              <a:rPr lang="en-US" sz="1500" dirty="0" smtClean="0"/>
              <a:t> </a:t>
            </a:r>
            <a:r>
              <a:rPr lang="en-US" sz="1500" dirty="0"/>
              <a:t>to the DST Distribution </a:t>
            </a:r>
            <a:r>
              <a:rPr lang="en-US" sz="1500" dirty="0" smtClean="0"/>
              <a:t>Platform</a:t>
            </a:r>
            <a:endParaRPr lang="en-US" sz="1500" dirty="0"/>
          </a:p>
          <a:p>
            <a:pPr marL="342900" indent="-342900">
              <a:buFont typeface="+mj-lt"/>
              <a:buAutoNum type="arabicPeriod"/>
            </a:pPr>
            <a:r>
              <a:rPr lang="en-US" sz="1500" dirty="0"/>
              <a:t>Funding Instructions web service for the </a:t>
            </a:r>
            <a:r>
              <a:rPr lang="en-US" sz="1500" dirty="0" err="1" smtClean="0"/>
              <a:t>recordkeeper</a:t>
            </a:r>
            <a:r>
              <a:rPr lang="en-US" sz="1500" dirty="0" smtClean="0"/>
              <a:t> </a:t>
            </a:r>
            <a:r>
              <a:rPr lang="en-US" sz="1500" dirty="0"/>
              <a:t>to receive DST formatted funding instructions of the IRA </a:t>
            </a:r>
            <a:r>
              <a:rPr lang="en-US" sz="1500" dirty="0" smtClean="0"/>
              <a:t>provider</a:t>
            </a:r>
            <a:endParaRPr lang="en-US" sz="1500" dirty="0"/>
          </a:p>
          <a:p>
            <a:pPr marL="342900" indent="-342900">
              <a:buFont typeface="+mj-lt"/>
              <a:buAutoNum type="arabicPeriod"/>
            </a:pPr>
            <a:r>
              <a:rPr lang="en-US" sz="1500" dirty="0"/>
              <a:t>XML Distribution File from the </a:t>
            </a:r>
            <a:r>
              <a:rPr lang="en-US" sz="1500" dirty="0" err="1" smtClean="0"/>
              <a:t>recordkeeper</a:t>
            </a:r>
            <a:r>
              <a:rPr lang="en-US" sz="1500" dirty="0" smtClean="0"/>
              <a:t> </a:t>
            </a:r>
            <a:r>
              <a:rPr lang="en-US" sz="1500" dirty="0"/>
              <a:t>containing detail of rollover distributions processed utilizing DST funding </a:t>
            </a:r>
            <a:r>
              <a:rPr lang="en-US" sz="1500" dirty="0" smtClean="0"/>
              <a:t>instructions </a:t>
            </a:r>
            <a:endParaRPr lang="en-US" sz="1500" dirty="0"/>
          </a:p>
          <a:p>
            <a:pPr marL="342900" indent="-342900">
              <a:buFont typeface="+mj-lt"/>
              <a:buAutoNum type="arabicPeriod"/>
            </a:pPr>
            <a:r>
              <a:rPr lang="en-US" sz="1500" dirty="0"/>
              <a:t>SFTP for delivery of distribution file containing data for DST processing and </a:t>
            </a:r>
            <a:r>
              <a:rPr lang="en-US" sz="1500" dirty="0" smtClean="0"/>
              <a:t>invoicing</a:t>
            </a:r>
            <a:endParaRPr lang="en-US" sz="1500" dirty="0"/>
          </a:p>
          <a:p>
            <a:pPr marL="342900" indent="-342900">
              <a:buFont typeface="+mj-lt"/>
              <a:buAutoNum type="arabicPeriod"/>
            </a:pPr>
            <a:r>
              <a:rPr lang="en-US" sz="1500" dirty="0"/>
              <a:t>Reporting to measure success criteria of </a:t>
            </a:r>
            <a:r>
              <a:rPr lang="en-US" sz="1500" dirty="0" smtClean="0"/>
              <a:t>program</a:t>
            </a:r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12760654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45771BB-34A5-D742-A2AE-4DC0FFA048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Distribution Service Model Timeline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EFFCFC09-A1E7-8340-B498-685A4F9824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2019 SS&amp;C Technologies. Confidential </a:t>
            </a:r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="" xmlns:a16="http://schemas.microsoft.com/office/drawing/2014/main" id="{BC0EAB2C-FB94-F447-8121-C4E91AA11BBF}"/>
              </a:ext>
            </a:extLst>
          </p:cNvPr>
          <p:cNvSpPr txBox="1">
            <a:spLocks/>
          </p:cNvSpPr>
          <p:nvPr/>
        </p:nvSpPr>
        <p:spPr>
          <a:xfrm>
            <a:off x="510777" y="1005840"/>
            <a:ext cx="8137112" cy="4137660"/>
          </a:xfrm>
          <a:prstGeom prst="rect">
            <a:avLst/>
          </a:prstGeom>
        </p:spPr>
        <p:txBody>
          <a:bodyPr lIns="0"/>
          <a:lstStyle>
            <a:lvl1pPr marL="171450" indent="-171450" algn="l" defTabSz="685800" rtl="0" eaLnBrk="1" latinLnBrk="0" hangingPunct="1">
              <a:lnSpc>
                <a:spcPct val="100000"/>
              </a:lnSpc>
              <a:spcBef>
                <a:spcPts val="750"/>
              </a:spcBef>
              <a:spcAft>
                <a:spcPts val="225"/>
              </a:spcAft>
              <a:buFont typeface="Arial"/>
              <a:buChar char="•"/>
              <a:defRPr sz="18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100000"/>
              </a:lnSpc>
              <a:spcBef>
                <a:spcPts val="375"/>
              </a:spcBef>
              <a:spcAft>
                <a:spcPts val="225"/>
              </a:spcAft>
              <a:buFont typeface="Arial"/>
              <a:buChar char="•"/>
              <a:defRPr sz="17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100000"/>
              </a:lnSpc>
              <a:spcBef>
                <a:spcPts val="375"/>
              </a:spcBef>
              <a:spcAft>
                <a:spcPts val="225"/>
              </a:spcAft>
              <a:buFont typeface="Arial"/>
              <a:buChar char="•"/>
              <a:defRPr sz="15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100000"/>
              </a:lnSpc>
              <a:spcBef>
                <a:spcPts val="375"/>
              </a:spcBef>
              <a:spcAft>
                <a:spcPts val="225"/>
              </a:spcAft>
              <a:buFont typeface="Arial"/>
              <a:buChar char="•"/>
              <a:defRPr sz="14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100000"/>
              </a:lnSpc>
              <a:spcBef>
                <a:spcPts val="375"/>
              </a:spcBef>
              <a:spcAft>
                <a:spcPts val="225"/>
              </a:spcAft>
              <a:buFont typeface="Arial"/>
              <a:buChar char="•"/>
              <a:defRPr sz="14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b="1" dirty="0" smtClean="0">
                <a:solidFill>
                  <a:srgbClr val="0070C0"/>
                </a:solidFill>
              </a:rPr>
              <a:t>Implementation period: 3 months, minimum</a:t>
            </a:r>
            <a:r>
              <a:rPr lang="en-US" sz="1600" b="1" dirty="0">
                <a:solidFill>
                  <a:srgbClr val="0070C0"/>
                </a:solidFill>
              </a:rPr>
              <a:t/>
            </a:r>
            <a:br>
              <a:rPr lang="en-US" sz="1600" b="1" dirty="0">
                <a:solidFill>
                  <a:srgbClr val="0070C0"/>
                </a:solidFill>
              </a:rPr>
            </a:br>
            <a:r>
              <a:rPr lang="en-US" sz="1600" b="1" dirty="0" smtClean="0">
                <a:solidFill>
                  <a:srgbClr val="0070C0"/>
                </a:solidFill>
              </a:rPr>
              <a:t>Chronology </a:t>
            </a:r>
            <a:r>
              <a:rPr lang="en-US" sz="1600" b="1" dirty="0">
                <a:solidFill>
                  <a:srgbClr val="0070C0"/>
                </a:solidFill>
              </a:rPr>
              <a:t>of tasks:</a:t>
            </a:r>
            <a:endParaRPr lang="en-US" sz="1500" dirty="0">
              <a:solidFill>
                <a:srgbClr val="0070C0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Sales / RM engages client in </a:t>
            </a:r>
            <a:r>
              <a:rPr lang="en-US" sz="1400" dirty="0" smtClean="0"/>
              <a:t>high-level </a:t>
            </a:r>
            <a:r>
              <a:rPr lang="en-US" sz="1400" dirty="0"/>
              <a:t>discussions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Product team is brought in to discuss details with business / IT analysts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Statement of work for initiative; secure agreement to proceed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Initial BRD; intake process; secure estimates; review with client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Finalize BRD; estimates; sign off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Secure resources for development, testing, etc.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Define project components and timeline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Develop, Test (QA, UAT)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Sign off, implementation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Monitor and measure success criteria</a:t>
            </a:r>
          </a:p>
        </p:txBody>
      </p:sp>
    </p:spTree>
    <p:extLst>
      <p:ext uri="{BB962C8B-B14F-4D97-AF65-F5344CB8AC3E}">
        <p14:creationId xmlns:p14="http://schemas.microsoft.com/office/powerpoint/2010/main" val="248918954"/>
      </p:ext>
    </p:extLst>
  </p:cSld>
  <p:clrMapOvr>
    <a:masterClrMapping/>
  </p:clrMapOvr>
</p:sld>
</file>

<file path=ppt/theme/theme1.xml><?xml version="1.0" encoding="utf-8"?>
<a:theme xmlns:a="http://schemas.openxmlformats.org/drawingml/2006/main" name="SSC-ppt-template-widescreen-blank">
  <a:themeElements>
    <a:clrScheme name="SS&amp;C">
      <a:dk1>
        <a:srgbClr val="000000"/>
      </a:dk1>
      <a:lt1>
        <a:srgbClr val="FFFFFF"/>
      </a:lt1>
      <a:dk2>
        <a:srgbClr val="235164"/>
      </a:dk2>
      <a:lt2>
        <a:srgbClr val="70A8AD"/>
      </a:lt2>
      <a:accent1>
        <a:srgbClr val="0081C6"/>
      </a:accent1>
      <a:accent2>
        <a:srgbClr val="592C5F"/>
      </a:accent2>
      <a:accent3>
        <a:srgbClr val="CC6832"/>
      </a:accent3>
      <a:accent4>
        <a:srgbClr val="EDA900"/>
      </a:accent4>
      <a:accent5>
        <a:srgbClr val="1C7293"/>
      </a:accent5>
      <a:accent6>
        <a:srgbClr val="727271"/>
      </a:accent6>
      <a:hlink>
        <a:srgbClr val="70A8AD"/>
      </a:hlink>
      <a:folHlink>
        <a:srgbClr val="6BA7AC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>
            <a:lumMod val="85000"/>
          </a:schemeClr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noAutofit/>
      </a:bodyPr>
      <a:lstStyle>
        <a:defPPr>
          <a:defRPr smtClean="0">
            <a:solidFill>
              <a:schemeClr val="accent6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SC-ppt-template-widescreen" id="{57D6256C-01D3-AC42-BC0D-A84E14470E17}" vid="{8FE9D6DD-F208-5845-B8C1-05701313493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SSC-ppt-template-widescreen-blank</Template>
  <TotalTime>2443</TotalTime>
  <Words>411</Words>
  <Application>Microsoft Office PowerPoint</Application>
  <PresentationFormat>On-screen Show (16:9)</PresentationFormat>
  <Paragraphs>80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Arial Regular</vt:lpstr>
      <vt:lpstr>Calibri</vt:lpstr>
      <vt:lpstr>Roboto Light</vt:lpstr>
      <vt:lpstr>Roboto Medium</vt:lpstr>
      <vt:lpstr>Times New Roman</vt:lpstr>
      <vt:lpstr>SSC-ppt-template-widescreen-blank</vt:lpstr>
      <vt:lpstr>Distribution Service Model</vt:lpstr>
      <vt:lpstr>Voya Revenue and Cost Savings Opportunity</vt:lpstr>
      <vt:lpstr>Distribution Service Model Benefits</vt:lpstr>
      <vt:lpstr>Distribution Service Model | Call Center</vt:lpstr>
      <vt:lpstr>Distribution Service Model Screens</vt:lpstr>
      <vt:lpstr>Distribution Service Model Requirements</vt:lpstr>
      <vt:lpstr>Distribution Service Model Timeline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%USERPROFILE%</dc:creator>
  <cp:lastModifiedBy>Engstrom, Jennifer</cp:lastModifiedBy>
  <cp:revision>1152</cp:revision>
  <cp:lastPrinted>2019-02-27T01:10:15Z</cp:lastPrinted>
  <dcterms:created xsi:type="dcterms:W3CDTF">2018-09-11T14:33:04Z</dcterms:created>
  <dcterms:modified xsi:type="dcterms:W3CDTF">2019-10-25T16:22:02Z</dcterms:modified>
</cp:coreProperties>
</file>